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wmf" ContentType="image/x-wmf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vml" ContentType="application/vnd.openxmlformats-officedocument.vmlDrawin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3"/>
  </p:notesMasterIdLst>
  <p:sldIdLst>
    <p:sldId id="256" r:id="rId2"/>
    <p:sldId id="283" r:id="rId3"/>
    <p:sldId id="284" r:id="rId4"/>
    <p:sldId id="280" r:id="rId5"/>
    <p:sldId id="281" r:id="rId6"/>
    <p:sldId id="285" r:id="rId7"/>
    <p:sldId id="258" r:id="rId8"/>
    <p:sldId id="277" r:id="rId9"/>
    <p:sldId id="278" r:id="rId10"/>
    <p:sldId id="282" r:id="rId11"/>
    <p:sldId id="286" r:id="rId12"/>
  </p:sldIdLst>
  <p:sldSz cx="12192000" cy="6858000"/>
  <p:notesSz cx="6858000" cy="9947275"/>
  <p:embeddedFontLst>
    <p:embeddedFont>
      <p:font typeface="Gabriola" panose="04040605051002020D02" pitchFamily="82" charset="0"/>
      <p:regular r:id="rId14"/>
    </p:embeddedFont>
    <p:embeddedFont>
      <p:font typeface="Calibri Light" panose="020F0302020204030204" pitchFamily="34" charset="0"/>
      <p:regular r:id="rId15"/>
      <p:italic r:id="rId16"/>
    </p:embeddedFont>
    <p:embeddedFont>
      <p:font typeface="Bell MT" panose="02020503060305020303" pitchFamily="18" charset="0"/>
      <p:regular r:id="rId17"/>
      <p:bold r:id="rId18"/>
      <p:italic r:id="rId19"/>
    </p:embeddedFont>
    <p:embeddedFont>
      <p:font typeface="Calibri" panose="020F0502020204030204" pitchFamily="34" charset="0"/>
      <p:regular r:id="rId20"/>
      <p:bold r:id="rId21"/>
      <p:italic r:id="rId22"/>
      <p:boldItalic r:id="rId23"/>
    </p:embeddedFont>
  </p:embeddedFontLst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29000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84" d="100"/>
          <a:sy n="84" d="100"/>
        </p:scale>
        <p:origin x="-1590" y="-79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75" d="100"/>
          <a:sy n="75" d="100"/>
        </p:scale>
        <p:origin x="4092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5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4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font" Target="fonts/font10.fntdata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font" Target="fonts/font9.fntdata"/><Relationship Id="rId27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image" Target="../media/image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9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 dirty="0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9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CC15A8-5994-4162-954F-29762E4461C1}" type="datetimeFigureOut">
              <a:rPr lang="de-DE" smtClean="0"/>
              <a:t>27.06.2019</a:t>
            </a:fld>
            <a:endParaRPr lang="de-DE" dirty="0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444500" y="1243013"/>
            <a:ext cx="5969000" cy="33575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 dirty="0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787126"/>
            <a:ext cx="5486400" cy="391674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9448185"/>
            <a:ext cx="2971800" cy="499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9448185"/>
            <a:ext cx="2971800" cy="499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D5045C4-5F10-4748-B311-4732F1AB4900}" type="slidenum">
              <a:rPr lang="de-DE" smtClean="0"/>
              <a:t>‹#›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236387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7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1.wmf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Objekt 11"/>
          <p:cNvGraphicFramePr>
            <a:graphicFrameLocks noChangeAspect="1"/>
          </p:cNvGraphicFramePr>
          <p:nvPr userDrawn="1">
            <p:extLst>
              <p:ext uri="{D42A27DB-BD31-4B8C-83A1-F6EECF244321}">
                <p14:modId xmlns:p14="http://schemas.microsoft.com/office/powerpoint/2010/main" val="2265883881"/>
              </p:ext>
            </p:extLst>
          </p:nvPr>
        </p:nvGraphicFramePr>
        <p:xfrm>
          <a:off x="666750" y="5708650"/>
          <a:ext cx="11090275" cy="1081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75" name="CorelDRAW" r:id="rId3" imgW="6805080" imgH="1619280" progId="CorelDraw.Graphic.17">
                  <p:embed/>
                </p:oleObj>
              </mc:Choice>
              <mc:Fallback>
                <p:oleObj name="CorelDRAW" r:id="rId3" imgW="6805080" imgH="1619280" progId="CorelDraw.Graphic.17">
                  <p:embed/>
                  <p:pic>
                    <p:nvPicPr>
                      <p:cNvPr id="12" name="Objekt 11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66750" y="5708650"/>
                        <a:ext cx="11090275" cy="10810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Datumsplatzhalt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05BF1DE3-0618-4D9E-AFD8-3A903008BC12}" type="datetime1">
              <a:rPr lang="de-DE" smtClean="0"/>
              <a:t>27.06.2019</a:t>
            </a:fld>
            <a:endParaRPr lang="de-DE" dirty="0"/>
          </a:p>
        </p:txBody>
      </p:sp>
      <p:sp>
        <p:nvSpPr>
          <p:cNvPr id="10" name="Foliennummernplatzhalt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D0D19666-7C20-4821-9636-E77DEA92F572}" type="slidenum">
              <a:rPr lang="de-DE" smtClean="0"/>
              <a:pPr/>
              <a:t>‹#›</a:t>
            </a:fld>
            <a:endParaRPr lang="de-DE" dirty="0"/>
          </a:p>
        </p:txBody>
      </p:sp>
      <p:graphicFrame>
        <p:nvGraphicFramePr>
          <p:cNvPr id="11" name="Objekt 10"/>
          <p:cNvGraphicFramePr>
            <a:graphicFrameLocks noChangeAspect="1"/>
          </p:cNvGraphicFramePr>
          <p:nvPr userDrawn="1">
            <p:extLst>
              <p:ext uri="{D42A27DB-BD31-4B8C-83A1-F6EECF244321}">
                <p14:modId xmlns:p14="http://schemas.microsoft.com/office/powerpoint/2010/main" val="1000571924"/>
              </p:ext>
            </p:extLst>
          </p:nvPr>
        </p:nvGraphicFramePr>
        <p:xfrm>
          <a:off x="4606925" y="192882"/>
          <a:ext cx="6746875" cy="717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76" name="CorelDRAW" r:id="rId5" imgW="6747265" imgH="717568" progId="CorelDraw.Graphic.17">
                  <p:embed/>
                </p:oleObj>
              </mc:Choice>
              <mc:Fallback>
                <p:oleObj name="CorelDRAW" r:id="rId5" imgW="6747265" imgH="717568" progId="CorelDraw.Graphic.17">
                  <p:embed/>
                  <p:pic>
                    <p:nvPicPr>
                      <p:cNvPr id="11" name="Objekt 10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606925" y="192882"/>
                        <a:ext cx="6746875" cy="7175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Fußzeilenplatzhalt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de-DE" dirty="0" smtClean="0"/>
              <a:t>WEED-EX </a:t>
            </a:r>
            <a:endParaRPr lang="de-DE" dirty="0">
              <a:latin typeface="Bell MT" panose="02020503060305020303" pitchFamily="18" charset="0"/>
            </a:endParaRPr>
          </a:p>
        </p:txBody>
      </p:sp>
      <p:pic>
        <p:nvPicPr>
          <p:cNvPr id="3" name="Grafik 2" descr="Ein Bild, das ClipArt enthält.&#10;&#10;Automatisch generierte Beschreibung">
            <a:extLst>
              <a:ext uri="{FF2B5EF4-FFF2-40B4-BE49-F238E27FC236}">
                <a16:creationId xmlns="" xmlns:a16="http://schemas.microsoft.com/office/drawing/2014/main" id="{64B6F077-D5F7-42AE-B22B-0B8919F1656B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330570"/>
            <a:ext cx="3564913" cy="7544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6959407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0DCE2-71C3-4CB9-8471-A8FEEAE97B16}" type="datetime1">
              <a:rPr lang="de-DE" smtClean="0"/>
              <a:t>27.06.2019</a:t>
            </a:fld>
            <a:endParaRPr lang="de-DE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dirty="0"/>
              <a:t>WEED-EX </a:t>
            </a: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19666-7C20-4821-9636-E77DEA92F572}" type="slidenum">
              <a:rPr lang="de-DE" smtClean="0"/>
              <a:t>‹#›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249866889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CE4F21-0EBA-4DAD-823C-50A36B83B3D2}" type="datetime1">
              <a:rPr lang="de-DE" smtClean="0"/>
              <a:t>27.06.2019</a:t>
            </a:fld>
            <a:endParaRPr lang="de-DE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dirty="0"/>
              <a:t>WEED-EX </a:t>
            </a: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19666-7C20-4821-9636-E77DEA92F572}" type="slidenum">
              <a:rPr lang="de-DE" smtClean="0"/>
              <a:t>‹#›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804405118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A68DA-9605-41C1-B588-9E9937094ECE}" type="datetime1">
              <a:rPr lang="de-DE" smtClean="0"/>
              <a:t>27.06.2019</a:t>
            </a:fld>
            <a:endParaRPr lang="de-DE" dirty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dirty="0"/>
              <a:t>WEED-EX </a:t>
            </a: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19666-7C20-4821-9636-E77DEA92F572}" type="slidenum">
              <a:rPr lang="de-DE" smtClean="0"/>
              <a:t>‹#›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125001987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ABD55-1F6E-4A45-ACE5-7CDCD0C3AD28}" type="datetime1">
              <a:rPr lang="de-DE" smtClean="0"/>
              <a:t>27.06.2019</a:t>
            </a:fld>
            <a:endParaRPr lang="de-DE" dirty="0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dirty="0"/>
              <a:t>WEED-EX </a:t>
            </a:r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19666-7C20-4821-9636-E77DEA92F572}" type="slidenum">
              <a:rPr lang="de-DE" smtClean="0"/>
              <a:t>‹#›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477569142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F32C0-53A8-4DE1-93F0-1B84653352E4}" type="datetime1">
              <a:rPr lang="de-DE" smtClean="0"/>
              <a:t>27.06.2019</a:t>
            </a:fld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dirty="0"/>
              <a:t>WEED-EX </a:t>
            </a: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19666-7C20-4821-9636-E77DEA92F572}" type="slidenum">
              <a:rPr lang="de-DE" smtClean="0"/>
              <a:t>‹#›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916163774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2CE1F-69B9-407C-9AA2-FCD8A1C1EEE3}" type="datetime1">
              <a:rPr lang="de-DE" smtClean="0"/>
              <a:t>27.06.2019</a:t>
            </a:fld>
            <a:endParaRPr lang="de-DE" dirty="0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dirty="0"/>
              <a:t>WEED-EX 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19666-7C20-4821-9636-E77DEA92F572}" type="slidenum">
              <a:rPr lang="de-DE" smtClean="0"/>
              <a:t>‹#›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302468410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1108C-158D-44C7-A8E1-2E01112D9D4A}" type="datetime1">
              <a:rPr lang="de-DE" smtClean="0"/>
              <a:t>27.06.2019</a:t>
            </a:fld>
            <a:endParaRPr lang="de-DE" dirty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dirty="0"/>
              <a:t>WEED-EX </a:t>
            </a: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19666-7C20-4821-9636-E77DEA92F572}" type="slidenum">
              <a:rPr lang="de-DE" smtClean="0"/>
              <a:t>‹#›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240228375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 dirty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3F91B9-EFD5-4C67-A00E-FD12E9A08DD5}" type="datetime1">
              <a:rPr lang="de-DE" smtClean="0"/>
              <a:t>27.06.2019</a:t>
            </a:fld>
            <a:endParaRPr lang="de-DE" dirty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dirty="0"/>
              <a:t>WEED-EX </a:t>
            </a: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19666-7C20-4821-9636-E77DEA92F572}" type="slidenum">
              <a:rPr lang="de-DE" smtClean="0"/>
              <a:t>‹#›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924166239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A222BE-8ABF-4AA9-8BB8-B0D1741D3837}" type="datetime1">
              <a:rPr lang="de-DE" smtClean="0"/>
              <a:t>27.06.2019</a:t>
            </a:fld>
            <a:endParaRPr lang="de-DE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dirty="0"/>
              <a:t>WEED-EX </a:t>
            </a: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19666-7C20-4821-9636-E77DEA92F572}" type="slidenum">
              <a:rPr lang="de-DE" smtClean="0"/>
              <a:t>‹#›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450651911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1A91C-08A9-4DB2-94D5-C6308688A9A9}" type="datetime1">
              <a:rPr lang="de-DE" smtClean="0"/>
              <a:t>27.06.2019</a:t>
            </a:fld>
            <a:endParaRPr lang="de-DE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dirty="0"/>
              <a:t>WEED-EX </a:t>
            </a: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19666-7C20-4821-9636-E77DEA92F572}" type="slidenum">
              <a:rPr lang="de-DE" smtClean="0"/>
              <a:t>‹#›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510369178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9D8DF5-FBB4-46D8-813A-751D15339E87}" type="datetime1">
              <a:rPr lang="de-DE" smtClean="0"/>
              <a:t>27.06.2019</a:t>
            </a:fld>
            <a:endParaRPr lang="de-DE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de-DE" dirty="0"/>
              <a:t>WEED-EX </a:t>
            </a: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D19666-7C20-4821-9636-E77DEA92F572}" type="slidenum">
              <a:rPr lang="de-DE" smtClean="0"/>
              <a:t>‹#›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793664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image" Target="../media/image13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12" Type="http://schemas.openxmlformats.org/officeDocument/2006/relationships/image" Target="../media/image1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11" Type="http://schemas.openxmlformats.org/officeDocument/2006/relationships/image" Target="../media/image11.png"/><Relationship Id="rId5" Type="http://schemas.openxmlformats.org/officeDocument/2006/relationships/image" Target="../media/image5.jpeg"/><Relationship Id="rId15" Type="http://schemas.openxmlformats.org/officeDocument/2006/relationships/audio" Target="../media/audio1.wav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image" Target="../media/image13.jpeg"/><Relationship Id="rId3" Type="http://schemas.openxmlformats.org/officeDocument/2006/relationships/image" Target="../media/image4.png"/><Relationship Id="rId7" Type="http://schemas.openxmlformats.org/officeDocument/2006/relationships/image" Target="../media/image15.png"/><Relationship Id="rId12" Type="http://schemas.openxmlformats.org/officeDocument/2006/relationships/image" Target="../media/image12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11" Type="http://schemas.openxmlformats.org/officeDocument/2006/relationships/image" Target="../media/image10.png"/><Relationship Id="rId5" Type="http://schemas.openxmlformats.org/officeDocument/2006/relationships/image" Target="../media/image14.jpeg"/><Relationship Id="rId10" Type="http://schemas.openxmlformats.org/officeDocument/2006/relationships/image" Target="../media/image18.png"/><Relationship Id="rId4" Type="http://schemas.openxmlformats.org/officeDocument/2006/relationships/image" Target="../media/image6.jpeg"/><Relationship Id="rId9" Type="http://schemas.openxmlformats.org/officeDocument/2006/relationships/image" Target="../media/image1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19.jpeg"/><Relationship Id="rId4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image" Target="../media/image4.png"/><Relationship Id="rId7" Type="http://schemas.openxmlformats.org/officeDocument/2006/relationships/image" Target="../media/image24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jpeg"/><Relationship Id="rId11" Type="http://schemas.openxmlformats.org/officeDocument/2006/relationships/image" Target="../media/image27.jpeg"/><Relationship Id="rId5" Type="http://schemas.openxmlformats.org/officeDocument/2006/relationships/image" Target="../media/image22.jpeg"/><Relationship Id="rId10" Type="http://schemas.openxmlformats.org/officeDocument/2006/relationships/image" Target="../media/image15.png"/><Relationship Id="rId4" Type="http://schemas.openxmlformats.org/officeDocument/2006/relationships/image" Target="../media/image21.png"/><Relationship Id="rId9" Type="http://schemas.openxmlformats.org/officeDocument/2006/relationships/image" Target="../media/image26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4.png"/><Relationship Id="rId7" Type="http://schemas.openxmlformats.org/officeDocument/2006/relationships/image" Target="../media/image31.jpeg"/><Relationship Id="rId12" Type="http://schemas.openxmlformats.org/officeDocument/2006/relationships/image" Target="../media/image27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jpeg"/><Relationship Id="rId11" Type="http://schemas.openxmlformats.org/officeDocument/2006/relationships/image" Target="../media/image15.png"/><Relationship Id="rId5" Type="http://schemas.openxmlformats.org/officeDocument/2006/relationships/image" Target="../media/image29.png"/><Relationship Id="rId10" Type="http://schemas.openxmlformats.org/officeDocument/2006/relationships/image" Target="../media/image33.jpeg"/><Relationship Id="rId4" Type="http://schemas.openxmlformats.org/officeDocument/2006/relationships/image" Target="../media/image28.png"/><Relationship Id="rId9" Type="http://schemas.openxmlformats.org/officeDocument/2006/relationships/image" Target="../media/image32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image" Target="../media/image4.png"/><Relationship Id="rId7" Type="http://schemas.openxmlformats.org/officeDocument/2006/relationships/image" Target="../media/image15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jpeg"/><Relationship Id="rId3" Type="http://schemas.openxmlformats.org/officeDocument/2006/relationships/image" Target="../media/image4.png"/><Relationship Id="rId7" Type="http://schemas.openxmlformats.org/officeDocument/2006/relationships/image" Target="../media/image39.png"/><Relationship Id="rId12" Type="http://schemas.openxmlformats.org/officeDocument/2006/relationships/audio" Target="../media/audio2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8.png"/><Relationship Id="rId11" Type="http://schemas.openxmlformats.org/officeDocument/2006/relationships/image" Target="../media/image27.jpeg"/><Relationship Id="rId5" Type="http://schemas.openxmlformats.org/officeDocument/2006/relationships/image" Target="../media/image22.jpeg"/><Relationship Id="rId10" Type="http://schemas.openxmlformats.org/officeDocument/2006/relationships/image" Target="../media/image15.png"/><Relationship Id="rId4" Type="http://schemas.openxmlformats.org/officeDocument/2006/relationships/image" Target="../media/image37.png"/><Relationship Id="rId9" Type="http://schemas.openxmlformats.org/officeDocument/2006/relationships/image" Target="../media/image4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27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22.jpeg"/><Relationship Id="rId4" Type="http://schemas.openxmlformats.org/officeDocument/2006/relationships/image" Target="../media/image4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44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22.jpeg"/><Relationship Id="rId4" Type="http://schemas.openxmlformats.org/officeDocument/2006/relationships/image" Target="../media/image4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44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4.png"/><Relationship Id="rId7" Type="http://schemas.openxmlformats.org/officeDocument/2006/relationships/hyperlink" Target="mailto:kzn@thppl.ru" TargetMode="External"/><Relationship Id="rId12" Type="http://schemas.openxmlformats.org/officeDocument/2006/relationships/image" Target="../media/image47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Relationship Id="rId6" Type="http://schemas.openxmlformats.org/officeDocument/2006/relationships/hyperlink" Target="mailto:rnd@thppl.ru" TargetMode="External"/><Relationship Id="rId11" Type="http://schemas.openxmlformats.org/officeDocument/2006/relationships/hyperlink" Target="mailto:mnk@papillons.by" TargetMode="External"/><Relationship Id="rId5" Type="http://schemas.openxmlformats.org/officeDocument/2006/relationships/hyperlink" Target="mailto:spb@thppl.ru" TargetMode="External"/><Relationship Id="rId10" Type="http://schemas.openxmlformats.org/officeDocument/2006/relationships/hyperlink" Target="mailto:nsk@thppl.ru" TargetMode="External"/><Relationship Id="rId4" Type="http://schemas.openxmlformats.org/officeDocument/2006/relationships/hyperlink" Target="mailto:msk@thppl.ru" TargetMode="External"/><Relationship Id="rId9" Type="http://schemas.openxmlformats.org/officeDocument/2006/relationships/hyperlink" Target="mailto:ekb@thppl.r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feld 4"/>
          <p:cNvSpPr txBox="1"/>
          <p:nvPr/>
        </p:nvSpPr>
        <p:spPr>
          <a:xfrm>
            <a:off x="1801953" y="1441849"/>
            <a:ext cx="8237349" cy="58477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/>
              <a:t>КОМПАНИЯ «ПАПИЛЛОНС»</a:t>
            </a:r>
            <a:r>
              <a:rPr lang="de-DE" sz="3200" dirty="0" smtClean="0"/>
              <a:t> </a:t>
            </a:r>
            <a:r>
              <a:rPr lang="ru-RU" sz="3200" dirty="0" smtClean="0"/>
              <a:t>ПРЕДСТАВЛЯЕТ</a:t>
            </a:r>
            <a:r>
              <a:rPr lang="de-DE" sz="3200" dirty="0" smtClean="0"/>
              <a:t>:</a:t>
            </a:r>
            <a:endParaRPr lang="de-DE" sz="3200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19666-7C20-4821-9636-E77DEA92F572}" type="slidenum">
              <a:rPr lang="de-DE" smtClean="0"/>
              <a:pPr/>
              <a:t>1</a:t>
            </a:fld>
            <a:endParaRPr lang="de-DE" dirty="0"/>
          </a:p>
        </p:txBody>
      </p:sp>
      <p:pic>
        <p:nvPicPr>
          <p:cNvPr id="6" name="Grafik 5" descr="Ein Bild, das ClipArt enthält.&#10;&#10;Automatisch generierte Beschreibung">
            <a:extLst>
              <a:ext uri="{FF2B5EF4-FFF2-40B4-BE49-F238E27FC236}">
                <a16:creationId xmlns="" xmlns:a16="http://schemas.microsoft.com/office/drawing/2014/main" id="{64B6F077-D5F7-42AE-B22B-0B8919F1656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7414" y="3039808"/>
            <a:ext cx="6042945" cy="1278893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5553264" y="3900263"/>
            <a:ext cx="3721366" cy="49244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6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надёжность - приоритет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498021" y="202812"/>
            <a:ext cx="7992676" cy="110347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8409215" y="202812"/>
            <a:ext cx="3020786" cy="7034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" name="Picture 8" descr="C:\Users\Belorukov\Desktop\папи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680" y="202812"/>
            <a:ext cx="1797391" cy="435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Belorukov\Desktop\ПОСТАВЩИКИ\ПРЕССЫ\Temshop\TEMPRES pictures\Flat (1).jpe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13" t="6651" r="20860" b="8791"/>
          <a:stretch/>
        </p:blipFill>
        <p:spPr bwMode="auto">
          <a:xfrm>
            <a:off x="-1" y="4808727"/>
            <a:ext cx="2185261" cy="2049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Belorukov\Desktop\ПОСТАВЩИКИ\ПРЕССЫ\Temshop\TEMPRES pictures\Flat (2).jpe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71" t="15986" r="2670" b="1979"/>
          <a:stretch/>
        </p:blipFill>
        <p:spPr bwMode="auto">
          <a:xfrm>
            <a:off x="4137231" y="4817103"/>
            <a:ext cx="3029813" cy="2038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Belorukov\Desktop\ПОСТАВЩИКИ\ПРЕССЫ\Temshop\TEMPRES pictures\Cap (1).jpe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6337" y="4808727"/>
            <a:ext cx="2728720" cy="2046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Belorukov\Desktop\ПОСТАВЩИКИ\ПРЕССЫ\Temshop\TEMPRES pictures\Cap (2).jpeg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58" t="2829" r="14467" b="6663"/>
          <a:stretch/>
        </p:blipFill>
        <p:spPr bwMode="auto">
          <a:xfrm>
            <a:off x="2102025" y="4808727"/>
            <a:ext cx="2088333" cy="2049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C:\Users\Belorukov\Desktop\ЛОГО реальное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4665" y="2477812"/>
            <a:ext cx="6128439" cy="1479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11" descr="C:\Users\Belorukov\Desktop\ЛОГО реальное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673111">
            <a:off x="5203705" y="5925599"/>
            <a:ext cx="580193" cy="1400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11" descr="C:\Users\Belorukov\Desktop\ЛОГО реальное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962073">
            <a:off x="1128080" y="5751306"/>
            <a:ext cx="276492" cy="667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11" descr="C:\Users\Belorukov\Desktop\ЛОГО реальное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00306">
            <a:off x="8413839" y="5874374"/>
            <a:ext cx="321886" cy="77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11" descr="C:\Users\Belorukov\Desktop\ЛОГО реальное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80811">
            <a:off x="3054357" y="6214360"/>
            <a:ext cx="321886" cy="77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M:\Личные папки\Belorukov Dmitriy\=ПОСТАВЩИКИ\ПРЕССЫ\Temshop\TEMPRES pictures\Double platen - photos and video\22.jpeg"/>
          <p:cNvPicPr>
            <a:picLocks noChangeAspect="1" noChangeArrowheads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61" r="16462" b="2962"/>
          <a:stretch/>
        </p:blipFill>
        <p:spPr bwMode="auto">
          <a:xfrm>
            <a:off x="9681918" y="4526845"/>
            <a:ext cx="2510082" cy="2328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11" descr="C:\Users\Belorukov\Desktop\ЛОГО реальное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34050" y="6399394"/>
            <a:ext cx="580193" cy="1400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134072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  <p:sndAc>
          <p:stSnd>
            <p:snd r:embed="rId15" name="applause.wav"/>
          </p:stSnd>
        </p:sndAc>
      </p:transition>
    </mc:Choice>
    <mc:Fallback>
      <p:transition spd="slow">
        <p:fade/>
        <p:sndAc>
          <p:stSnd>
            <p:snd r:embed="rId2" name="applaus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feld 4"/>
          <p:cNvSpPr txBox="1"/>
          <p:nvPr/>
        </p:nvSpPr>
        <p:spPr>
          <a:xfrm>
            <a:off x="1007558" y="1144530"/>
            <a:ext cx="10322657" cy="58477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ru-RU" sz="3200" u="sng" dirty="0" smtClean="0"/>
              <a:t>Профессиональные термопрессы по экономичным ценам</a:t>
            </a:r>
          </a:p>
        </p:txBody>
      </p:sp>
      <p:sp>
        <p:nvSpPr>
          <p:cNvPr id="4" name="Textfeld 3"/>
          <p:cNvSpPr txBox="1"/>
          <p:nvPr/>
        </p:nvSpPr>
        <p:spPr>
          <a:xfrm>
            <a:off x="1471069" y="1846313"/>
            <a:ext cx="985914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TEMPRES</a:t>
            </a:r>
            <a:r>
              <a:rPr lang="ru-RU" sz="2400" dirty="0" smtClean="0"/>
              <a:t>®</a:t>
            </a:r>
            <a:r>
              <a:rPr lang="en-US" sz="2400" dirty="0" smtClean="0"/>
              <a:t> </a:t>
            </a:r>
          </a:p>
          <a:p>
            <a:endParaRPr lang="ru-RU" sz="2400" dirty="0" smtClean="0"/>
          </a:p>
          <a:p>
            <a:pPr marL="1200150" lvl="2" indent="-285750">
              <a:buFont typeface="Courier New" panose="02070309020205020404" pitchFamily="49" charset="0"/>
              <a:buChar char="o"/>
            </a:pPr>
            <a:r>
              <a:rPr lang="ru-RU" dirty="0" smtClean="0">
                <a:solidFill>
                  <a:schemeClr val="accent5">
                    <a:lumMod val="75000"/>
                  </a:schemeClr>
                </a:solidFill>
              </a:rPr>
              <a:t>термопрессы профессионального класса</a:t>
            </a:r>
            <a:r>
              <a:rPr lang="de-DE" dirty="0" smtClean="0">
                <a:solidFill>
                  <a:schemeClr val="accent5">
                    <a:lumMod val="75000"/>
                  </a:schemeClr>
                </a:solidFill>
              </a:rPr>
              <a:t>, </a:t>
            </a:r>
            <a:r>
              <a:rPr lang="ru-RU" dirty="0" smtClean="0">
                <a:solidFill>
                  <a:schemeClr val="accent5">
                    <a:lumMod val="75000"/>
                  </a:schemeClr>
                </a:solidFill>
              </a:rPr>
              <a:t>представленные на российском рынке компанией Папиллонс. Производятся на протяжении </a:t>
            </a:r>
            <a:r>
              <a:rPr lang="ru-RU" dirty="0">
                <a:solidFill>
                  <a:schemeClr val="accent5">
                    <a:lumMod val="75000"/>
                  </a:schemeClr>
                </a:solidFill>
              </a:rPr>
              <a:t>25 лет в </a:t>
            </a:r>
            <a:r>
              <a:rPr lang="ru-RU" dirty="0" smtClean="0">
                <a:solidFill>
                  <a:schemeClr val="accent5">
                    <a:lumMod val="75000"/>
                  </a:schemeClr>
                </a:solidFill>
              </a:rPr>
              <a:t>Турции, </a:t>
            </a:r>
            <a:r>
              <a:rPr lang="ru-RU" dirty="0">
                <a:solidFill>
                  <a:schemeClr val="accent5">
                    <a:lumMod val="75000"/>
                  </a:schemeClr>
                </a:solidFill>
              </a:rPr>
              <a:t>где </a:t>
            </a:r>
            <a:r>
              <a:rPr lang="ru-RU" dirty="0" smtClean="0">
                <a:solidFill>
                  <a:schemeClr val="accent5">
                    <a:lumMod val="75000"/>
                  </a:schemeClr>
                </a:solidFill>
              </a:rPr>
              <a:t>пошив одежды и печать </a:t>
            </a:r>
            <a:r>
              <a:rPr lang="ru-RU" dirty="0">
                <a:solidFill>
                  <a:schemeClr val="accent5">
                    <a:lumMod val="75000"/>
                  </a:schemeClr>
                </a:solidFill>
              </a:rPr>
              <a:t>по текстилю представляет из себя </a:t>
            </a:r>
            <a:r>
              <a:rPr lang="ru-RU" dirty="0" smtClean="0">
                <a:solidFill>
                  <a:schemeClr val="accent5">
                    <a:lumMod val="75000"/>
                  </a:schemeClr>
                </a:solidFill>
              </a:rPr>
              <a:t>многотысячные </a:t>
            </a:r>
            <a:r>
              <a:rPr lang="ru-RU" dirty="0">
                <a:solidFill>
                  <a:schemeClr val="accent5">
                    <a:lumMod val="75000"/>
                  </a:schemeClr>
                </a:solidFill>
              </a:rPr>
              <a:t>тиражи и где понятие надежности оборудования стоит в абсолютном </a:t>
            </a:r>
            <a:r>
              <a:rPr lang="ru-RU" dirty="0" smtClean="0">
                <a:solidFill>
                  <a:schemeClr val="accent5">
                    <a:lumMod val="75000"/>
                  </a:schemeClr>
                </a:solidFill>
              </a:rPr>
              <a:t>приоритете</a:t>
            </a: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19666-7C20-4821-9636-E77DEA92F572}" type="slidenum">
              <a:rPr lang="de-DE" smtClean="0"/>
              <a:pPr/>
              <a:t>2</a:t>
            </a:fld>
            <a:endParaRPr lang="de-DE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8409215" y="202812"/>
            <a:ext cx="3020786" cy="7034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Picture 8" descr="C:\Users\Belorukov\Desktop\папи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32766" y="114845"/>
            <a:ext cx="2049788" cy="497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Прямоугольник 13"/>
          <p:cNvSpPr/>
          <p:nvPr/>
        </p:nvSpPr>
        <p:spPr>
          <a:xfrm>
            <a:off x="689113" y="202812"/>
            <a:ext cx="3801244" cy="89936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TextBox 15"/>
          <p:cNvSpPr txBox="1"/>
          <p:nvPr/>
        </p:nvSpPr>
        <p:spPr>
          <a:xfrm>
            <a:off x="1121378" y="767736"/>
            <a:ext cx="189711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н</a:t>
            </a:r>
            <a:r>
              <a:rPr lang="ru-RU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адёжность - приоритет</a:t>
            </a:r>
          </a:p>
        </p:txBody>
      </p:sp>
      <p:pic>
        <p:nvPicPr>
          <p:cNvPr id="20" name="Picture 6" descr="C:\Users\Belorukov\Desktop\ПОСТАВЩИКИ\ПРЕССЫ\Temshop\TEMPRES pictures\Flat (2).jpe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71" t="15986" r="2670" b="1979"/>
          <a:stretch/>
        </p:blipFill>
        <p:spPr bwMode="auto">
          <a:xfrm>
            <a:off x="2721205" y="4306714"/>
            <a:ext cx="3817931" cy="2568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7" descr="C:\Users\Belorukov\Desktop\ПОСТАВЩИКИ\ПРЕССЫ\Temshop\TEMPRES pictures\Flat (4).jpe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136" t="7850" r="9761" b="19202"/>
          <a:stretch/>
        </p:blipFill>
        <p:spPr bwMode="auto">
          <a:xfrm>
            <a:off x="9143162" y="4303313"/>
            <a:ext cx="3048838" cy="2562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9" descr="C:\Users\Belorukov\Desktop\ПОСТАВЩИКИ\ПРЕССЫ\Temshop\TEMPRES pictures\Cap (2).jpe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58" t="2829" r="14467" b="6663"/>
          <a:stretch/>
        </p:blipFill>
        <p:spPr bwMode="auto">
          <a:xfrm>
            <a:off x="6539136" y="4302682"/>
            <a:ext cx="2604026" cy="2555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11" descr="C:\Users\Belorukov\Desktop\ЛОГО реальное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244" y="202812"/>
            <a:ext cx="2365406" cy="571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2" name="Picture 12" descr="https://www.shareicon.net/download/2015/09/11/99476_iconfinder-pro_512x512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872" y="1903463"/>
            <a:ext cx="397371" cy="3973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12" descr="https://www.shareicon.net/download/2015/09/11/99476_iconfinder-pro_512x512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1479" y="4382635"/>
            <a:ext cx="277580" cy="277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12" descr="https://www.shareicon.net/download/2015/09/11/99476_iconfinder-pro_512x512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93976" y="4385345"/>
            <a:ext cx="277580" cy="277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12" descr="https://www.shareicon.net/download/2015/09/11/99476_iconfinder-pro_512x512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49301" y="4353799"/>
            <a:ext cx="277580" cy="277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11" descr="C:\Users\Belorukov\Desktop\ЛОГО реальное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435196">
            <a:off x="11392792" y="6091107"/>
            <a:ext cx="451403" cy="108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11" descr="C:\Users\Belorukov\Desktop\ЛОГО реальное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673111">
            <a:off x="4060706" y="5738673"/>
            <a:ext cx="580193" cy="1400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11" descr="C:\Users\Belorukov\Desktop\ЛОГО реальное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82399">
            <a:off x="7773914" y="6075368"/>
            <a:ext cx="321886" cy="77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M:\Личные папки\Belorukov Dmitriy\=ПОСТАВЩИКИ\ПРЕССЫ\Temshop\TEMPRES pictures\Double platen - photos and video\22.jpeg"/>
          <p:cNvPicPr>
            <a:picLocks noChangeAspect="1" noChangeArrowheads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61" r="16462" b="2962"/>
          <a:stretch/>
        </p:blipFill>
        <p:spPr bwMode="auto">
          <a:xfrm>
            <a:off x="-1" y="4313971"/>
            <a:ext cx="2746767" cy="2548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12" descr="https://www.shareicon.net/download/2015/09/11/99476_iconfinder-pro_512x512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23" y="4396634"/>
            <a:ext cx="277580" cy="277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11" descr="C:\Users\Belorukov\Desktop\ЛОГО реальное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6581" y="6329355"/>
            <a:ext cx="580193" cy="1400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3248823"/>
      </p:ext>
    </p:extLst>
  </p:cSld>
  <p:clrMapOvr>
    <a:masterClrMapping/>
  </p:clrMapOvr>
  <p:transition spd="slow">
    <p:fade/>
    <p:sndAc>
      <p:stSnd>
        <p:snd r:embed="rId2" name="drumroll.wav"/>
      </p:stSnd>
    </p:sndAc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feld 4"/>
          <p:cNvSpPr txBox="1"/>
          <p:nvPr/>
        </p:nvSpPr>
        <p:spPr>
          <a:xfrm>
            <a:off x="1007558" y="1144530"/>
            <a:ext cx="10322657" cy="58477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ru-RU" sz="3200" u="sng" dirty="0" smtClean="0"/>
              <a:t>Профессиональные термопрессы по экономичным ценам</a:t>
            </a:r>
          </a:p>
        </p:txBody>
      </p:sp>
      <p:sp>
        <p:nvSpPr>
          <p:cNvPr id="4" name="Textfeld 3"/>
          <p:cNvSpPr txBox="1"/>
          <p:nvPr/>
        </p:nvSpPr>
        <p:spPr>
          <a:xfrm>
            <a:off x="1121378" y="1935528"/>
            <a:ext cx="10055088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u="sng" dirty="0" smtClean="0"/>
              <a:t>Характерные особенности оборудования </a:t>
            </a:r>
            <a:r>
              <a:rPr lang="en-US" sz="2400" b="1" u="sng" dirty="0"/>
              <a:t>TEMPRES</a:t>
            </a:r>
            <a:r>
              <a:rPr lang="ru-RU" sz="2400" u="sng" dirty="0" smtClean="0"/>
              <a:t>®</a:t>
            </a:r>
            <a:r>
              <a:rPr lang="ru-RU" sz="2400" b="1" u="sng" dirty="0" smtClean="0"/>
              <a:t>:</a:t>
            </a:r>
            <a:r>
              <a:rPr lang="ru-RU" sz="2400" u="sng" dirty="0" smtClean="0"/>
              <a:t> </a:t>
            </a:r>
          </a:p>
          <a:p>
            <a:endParaRPr lang="ru-RU" sz="2400" u="sng" dirty="0" smtClean="0"/>
          </a:p>
          <a:p>
            <a:pPr marL="1657350" lvl="3" indent="-285750">
              <a:buFont typeface="Courier New" panose="02070309020205020404" pitchFamily="49" charset="0"/>
              <a:buChar char="o"/>
            </a:pPr>
            <a:r>
              <a:rPr lang="ru-RU" sz="1600" dirty="0" smtClean="0">
                <a:solidFill>
                  <a:schemeClr val="accent5">
                    <a:lumMod val="75000"/>
                  </a:schemeClr>
                </a:solidFill>
              </a:rPr>
              <a:t>повышенная надежность (подтверждена </a:t>
            </a:r>
            <a:r>
              <a:rPr lang="ru-RU" sz="1600" dirty="0" smtClean="0">
                <a:solidFill>
                  <a:schemeClr val="accent5">
                    <a:lumMod val="75000"/>
                  </a:schemeClr>
                </a:solidFill>
              </a:rPr>
              <a:t>10</a:t>
            </a:r>
            <a:r>
              <a:rPr lang="en-US" sz="1600" dirty="0" smtClean="0">
                <a:solidFill>
                  <a:schemeClr val="accent5">
                    <a:lumMod val="75000"/>
                  </a:schemeClr>
                </a:solidFill>
              </a:rPr>
              <a:t>0 </a:t>
            </a:r>
            <a:r>
              <a:rPr lang="en-US" sz="1600" dirty="0" smtClean="0">
                <a:solidFill>
                  <a:schemeClr val="accent5">
                    <a:lumMod val="75000"/>
                  </a:schemeClr>
                </a:solidFill>
              </a:rPr>
              <a:t>000 </a:t>
            </a:r>
            <a:r>
              <a:rPr lang="ru-RU" sz="1600" dirty="0" smtClean="0">
                <a:solidFill>
                  <a:schemeClr val="accent5">
                    <a:lumMod val="75000"/>
                  </a:schemeClr>
                </a:solidFill>
              </a:rPr>
              <a:t>циклов открывания / закрывания или 2 годами </a:t>
            </a:r>
            <a:r>
              <a:rPr lang="ru-RU" sz="1600" dirty="0" smtClean="0">
                <a:solidFill>
                  <a:schemeClr val="accent5">
                    <a:lumMod val="75000"/>
                  </a:schemeClr>
                </a:solidFill>
              </a:rPr>
              <a:t>заводск</a:t>
            </a:r>
            <a:r>
              <a:rPr lang="ru-RU" sz="1600" dirty="0" smtClean="0">
                <a:solidFill>
                  <a:schemeClr val="accent5">
                    <a:lumMod val="75000"/>
                  </a:schemeClr>
                </a:solidFill>
              </a:rPr>
              <a:t>ой </a:t>
            </a:r>
            <a:r>
              <a:rPr lang="ru-RU" sz="1600" dirty="0" smtClean="0">
                <a:solidFill>
                  <a:schemeClr val="accent5">
                    <a:lumMod val="75000"/>
                  </a:schemeClr>
                </a:solidFill>
              </a:rPr>
              <a:t>гарантии*)</a:t>
            </a:r>
          </a:p>
          <a:p>
            <a:pPr marL="1657350" lvl="3" indent="-285750">
              <a:buFont typeface="Courier New" panose="02070309020205020404" pitchFamily="49" charset="0"/>
              <a:buChar char="o"/>
            </a:pPr>
            <a:r>
              <a:rPr lang="ru-RU" sz="1600" dirty="0" smtClean="0">
                <a:solidFill>
                  <a:schemeClr val="accent5">
                    <a:lumMod val="75000"/>
                  </a:schemeClr>
                </a:solidFill>
              </a:rPr>
              <a:t>простота в использовании</a:t>
            </a:r>
          </a:p>
          <a:p>
            <a:pPr marL="1657350" lvl="3" indent="-285750">
              <a:buFont typeface="Courier New" panose="02070309020205020404" pitchFamily="49" charset="0"/>
              <a:buChar char="o"/>
            </a:pPr>
            <a:r>
              <a:rPr lang="ru-RU" sz="1600" dirty="0" smtClean="0">
                <a:solidFill>
                  <a:schemeClr val="accent5">
                    <a:lumMod val="75000"/>
                  </a:schemeClr>
                </a:solidFill>
              </a:rPr>
              <a:t>профессионально-точные параметры нагрева и поддержания температуры</a:t>
            </a:r>
          </a:p>
          <a:p>
            <a:pPr lvl="2"/>
            <a:endParaRPr lang="ru-RU" sz="1600" dirty="0">
              <a:solidFill>
                <a:schemeClr val="accent5">
                  <a:lumMod val="75000"/>
                </a:schemeClr>
              </a:solidFill>
            </a:endParaRPr>
          </a:p>
          <a:p>
            <a:r>
              <a:rPr lang="ru-RU" sz="2400" b="1" u="sng" dirty="0" smtClean="0"/>
              <a:t>Термопрессы поставляются в различных модификациях</a:t>
            </a:r>
            <a:r>
              <a:rPr lang="ru-RU" sz="2400" b="1" dirty="0" smtClean="0"/>
              <a:t>:</a:t>
            </a:r>
          </a:p>
          <a:p>
            <a:pPr marL="1657350" lvl="3" indent="-285750">
              <a:buFont typeface="Courier New" panose="02070309020205020404" pitchFamily="49" charset="0"/>
              <a:buChar char="o"/>
            </a:pPr>
            <a:r>
              <a:rPr lang="ru-RU" sz="1600" dirty="0" smtClean="0">
                <a:solidFill>
                  <a:schemeClr val="accent5">
                    <a:lumMod val="75000"/>
                  </a:schemeClr>
                </a:solidFill>
              </a:rPr>
              <a:t>откидные</a:t>
            </a:r>
          </a:p>
          <a:p>
            <a:pPr marL="1657350" lvl="3" indent="-285750">
              <a:buFont typeface="Courier New" panose="02070309020205020404" pitchFamily="49" charset="0"/>
              <a:buChar char="o"/>
            </a:pPr>
            <a:r>
              <a:rPr lang="ru-RU" sz="1600" dirty="0" smtClean="0">
                <a:solidFill>
                  <a:schemeClr val="accent5">
                    <a:lumMod val="75000"/>
                  </a:schemeClr>
                </a:solidFill>
              </a:rPr>
              <a:t>поворотные</a:t>
            </a:r>
          </a:p>
          <a:p>
            <a:pPr marL="1657350" lvl="3" indent="-285750">
              <a:buFont typeface="Courier New" panose="02070309020205020404" pitchFamily="49" charset="0"/>
              <a:buChar char="o"/>
            </a:pPr>
            <a:r>
              <a:rPr lang="ru-RU" sz="1600" dirty="0">
                <a:solidFill>
                  <a:schemeClr val="accent5">
                    <a:lumMod val="75000"/>
                  </a:schemeClr>
                </a:solidFill>
              </a:rPr>
              <a:t>ручные</a:t>
            </a:r>
          </a:p>
          <a:p>
            <a:pPr marL="1657350" lvl="3" indent="-285750">
              <a:buFont typeface="Courier New" panose="02070309020205020404" pitchFamily="49" charset="0"/>
              <a:buChar char="o"/>
            </a:pPr>
            <a:r>
              <a:rPr lang="ru-RU" sz="1600" dirty="0" smtClean="0">
                <a:solidFill>
                  <a:schemeClr val="accent5">
                    <a:lumMod val="75000"/>
                  </a:schemeClr>
                </a:solidFill>
              </a:rPr>
              <a:t>полуавтоматические</a:t>
            </a:r>
          </a:p>
          <a:p>
            <a:pPr marL="1657350" lvl="3" indent="-285750">
              <a:buFont typeface="Courier New" panose="02070309020205020404" pitchFamily="49" charset="0"/>
              <a:buChar char="o"/>
            </a:pPr>
            <a:r>
              <a:rPr lang="ru-RU" sz="1600" dirty="0" smtClean="0">
                <a:solidFill>
                  <a:schemeClr val="accent5">
                    <a:lumMod val="75000"/>
                  </a:schemeClr>
                </a:solidFill>
              </a:rPr>
              <a:t>полные автоматы</a:t>
            </a:r>
          </a:p>
          <a:p>
            <a:pPr marL="1657350" lvl="3" indent="-285750">
              <a:buFont typeface="Courier New" panose="02070309020205020404" pitchFamily="49" charset="0"/>
              <a:buChar char="o"/>
            </a:pPr>
            <a:r>
              <a:rPr lang="ru-RU" sz="1600" dirty="0" smtClean="0">
                <a:solidFill>
                  <a:schemeClr val="accent5">
                    <a:lumMod val="75000"/>
                  </a:schemeClr>
                </a:solidFill>
              </a:rPr>
              <a:t>с возможностью использования сменных насадок</a:t>
            </a:r>
            <a:endParaRPr lang="de-DE" sz="16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19666-7C20-4821-9636-E77DEA92F572}" type="slidenum">
              <a:rPr lang="de-DE" smtClean="0"/>
              <a:pPr/>
              <a:t>3</a:t>
            </a:fld>
            <a:endParaRPr lang="de-DE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8409215" y="202812"/>
            <a:ext cx="3020786" cy="7034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Picture 8" descr="C:\Users\Belorukov\Desktop\папи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32766" y="114845"/>
            <a:ext cx="2049788" cy="497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Прямоугольник 13"/>
          <p:cNvSpPr/>
          <p:nvPr/>
        </p:nvSpPr>
        <p:spPr>
          <a:xfrm>
            <a:off x="689113" y="202812"/>
            <a:ext cx="3801244" cy="89936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TextBox 18"/>
          <p:cNvSpPr txBox="1"/>
          <p:nvPr/>
        </p:nvSpPr>
        <p:spPr>
          <a:xfrm>
            <a:off x="1121378" y="767736"/>
            <a:ext cx="189711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н</a:t>
            </a:r>
            <a:r>
              <a:rPr lang="ru-RU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адёжность - приоритет</a:t>
            </a:r>
          </a:p>
        </p:txBody>
      </p:sp>
      <p:pic>
        <p:nvPicPr>
          <p:cNvPr id="20" name="Picture 11" descr="C:\Users\Belorukov\Desktop\ЛОГО реальное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244" y="202812"/>
            <a:ext cx="2365406" cy="571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Прямоугольник 20"/>
          <p:cNvSpPr/>
          <p:nvPr/>
        </p:nvSpPr>
        <p:spPr>
          <a:xfrm>
            <a:off x="3018492" y="6229347"/>
            <a:ext cx="8203450" cy="4816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Courier New" panose="02070309020205020404" pitchFamily="49" charset="0"/>
              <a:buChar char="o"/>
            </a:pPr>
            <a:endParaRPr lang="ru-RU" sz="1050" i="1" dirty="0">
              <a:solidFill>
                <a:schemeClr val="bg1"/>
              </a:solidFill>
            </a:endParaRPr>
          </a:p>
          <a:p>
            <a:pPr lvl="2"/>
            <a:r>
              <a:rPr lang="ru-RU" sz="1050" i="1" dirty="0">
                <a:solidFill>
                  <a:schemeClr val="bg1"/>
                </a:solidFill>
              </a:rPr>
              <a:t>* При соблюдении условий использования и обслуживания термопрессов, описанных в руководстве пользователя. </a:t>
            </a:r>
          </a:p>
          <a:p>
            <a:pPr lvl="2"/>
            <a:r>
              <a:rPr lang="ru-RU" sz="1050" i="1" dirty="0">
                <a:solidFill>
                  <a:schemeClr val="bg1"/>
                </a:solidFill>
              </a:rPr>
              <a:t>Оборудование прошло испытания на </a:t>
            </a:r>
            <a:r>
              <a:rPr lang="ru-RU" sz="1050" i="1" dirty="0" smtClean="0">
                <a:solidFill>
                  <a:schemeClr val="bg1"/>
                </a:solidFill>
              </a:rPr>
              <a:t>100 </a:t>
            </a:r>
            <a:r>
              <a:rPr lang="ru-RU" sz="1050" i="1" dirty="0">
                <a:solidFill>
                  <a:schemeClr val="bg1"/>
                </a:solidFill>
              </a:rPr>
              <a:t>000 циклов печати в условиях ежемесячного технического обслуживания и при использовании среднего давления плит.</a:t>
            </a:r>
          </a:p>
          <a:p>
            <a:endParaRPr lang="ru-RU" sz="1600" i="1" dirty="0" smtClean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6149" name="Picture 5" descr="https://image.freepik.com/free-icon/seo-tips-interface-symbol_318-5056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547" y="2016577"/>
            <a:ext cx="367393" cy="3673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1" name="Picture 7" descr="http://cdn.onlinewebfonts.com/svg/download_70390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428" y="3966318"/>
            <a:ext cx="362263" cy="368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3248823"/>
      </p:ext>
    </p:extLst>
  </p:cSld>
  <p:clrMapOvr>
    <a:masterClrMapping/>
  </p:clrMapOvr>
  <p:transition spd="slow">
    <p:fade/>
    <p:sndAc>
      <p:stSnd>
        <p:snd r:embed="rId2" name="drumroll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/>
          <p:cNvSpPr txBox="1"/>
          <p:nvPr/>
        </p:nvSpPr>
        <p:spPr>
          <a:xfrm>
            <a:off x="1470606" y="1545666"/>
            <a:ext cx="10036611" cy="4278094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ru-RU" sz="2000" b="1" u="sng" dirty="0" smtClean="0"/>
              <a:t>Идеальная точность температур</a:t>
            </a:r>
            <a:endParaRPr lang="ru-RU" sz="2400" b="1" dirty="0"/>
          </a:p>
          <a:p>
            <a:endParaRPr lang="ru-RU" sz="2400" b="1" u="sng" dirty="0" smtClean="0"/>
          </a:p>
          <a:p>
            <a:endParaRPr lang="ru-RU" sz="1600" dirty="0" smtClean="0"/>
          </a:p>
          <a:p>
            <a:endParaRPr lang="en-US" sz="2400" b="1" dirty="0"/>
          </a:p>
          <a:p>
            <a:endParaRPr lang="en-US" sz="2400" b="1" dirty="0" smtClean="0"/>
          </a:p>
          <a:p>
            <a:endParaRPr lang="en-US" sz="2400" b="1" dirty="0"/>
          </a:p>
          <a:p>
            <a:r>
              <a:rPr lang="ru-RU" sz="2000" b="1" u="sng" dirty="0" smtClean="0"/>
              <a:t>Высокая </a:t>
            </a:r>
            <a:r>
              <a:rPr lang="ru-RU" sz="2000" b="1" u="sng" dirty="0"/>
              <a:t>точность </a:t>
            </a:r>
            <a:r>
              <a:rPr lang="ru-RU" sz="2000" b="1" u="sng" dirty="0" smtClean="0"/>
              <a:t>сборки</a:t>
            </a:r>
          </a:p>
          <a:p>
            <a:endParaRPr lang="ru-RU" sz="2000" b="1" u="sng" dirty="0" smtClean="0"/>
          </a:p>
          <a:p>
            <a:endParaRPr lang="ru-RU" sz="2000" b="1" u="sng" dirty="0"/>
          </a:p>
          <a:p>
            <a:endParaRPr lang="ru-RU" sz="2000" b="1" u="sng" dirty="0" smtClean="0"/>
          </a:p>
          <a:p>
            <a:endParaRPr lang="ru-RU" sz="2000" b="1" u="sng" dirty="0"/>
          </a:p>
          <a:p>
            <a:endParaRPr lang="ru-RU" sz="2000" b="1" u="sng" dirty="0" smtClean="0"/>
          </a:p>
          <a:p>
            <a:endParaRPr lang="ru-RU" sz="2000" b="1" u="sng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19666-7C20-4821-9636-E77DEA92F572}" type="slidenum">
              <a:rPr lang="de-DE" smtClean="0"/>
              <a:pPr/>
              <a:t>4</a:t>
            </a:fld>
            <a:endParaRPr lang="de-DE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8409215" y="202812"/>
            <a:ext cx="3020786" cy="7034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Picture 8" descr="C:\Users\Belorukov\Desktop\папи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32766" y="114845"/>
            <a:ext cx="2049788" cy="497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Прямоугольник 13"/>
          <p:cNvSpPr/>
          <p:nvPr/>
        </p:nvSpPr>
        <p:spPr>
          <a:xfrm>
            <a:off x="689113" y="202812"/>
            <a:ext cx="3801244" cy="89936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75" name="Picture 3" descr="C:\Users\Belorukov\Desktop\3601030380181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5544" y="2181051"/>
            <a:ext cx="1436680" cy="12642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Belorukov\Desktop\WhatsApp Image 2019-04-22 at 12.11.50.jpe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84" t="4211" r="3198" b="3793"/>
          <a:stretch/>
        </p:blipFill>
        <p:spPr bwMode="auto">
          <a:xfrm rot="19582819">
            <a:off x="4017026" y="2148487"/>
            <a:ext cx="1789560" cy="15016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feld 4"/>
          <p:cNvSpPr txBox="1"/>
          <p:nvPr/>
        </p:nvSpPr>
        <p:spPr>
          <a:xfrm>
            <a:off x="4002419" y="809791"/>
            <a:ext cx="5376687" cy="584775"/>
          </a:xfrm>
          <a:prstGeom prst="rect">
            <a:avLst/>
          </a:prstGeom>
          <a:noFill/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ru-RU" sz="3200" u="sng" dirty="0" smtClean="0"/>
              <a:t>Конкурентные преимущества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5966333" y="1696970"/>
            <a:ext cx="5243232" cy="174835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Courier New" panose="02070309020205020404" pitchFamily="49" charset="0"/>
              <a:buChar char="o"/>
            </a:pPr>
            <a:r>
              <a:rPr lang="ru-RU" sz="1600" i="1" dirty="0" smtClean="0">
                <a:solidFill>
                  <a:schemeClr val="accent2">
                    <a:lumMod val="50000"/>
                  </a:schemeClr>
                </a:solidFill>
              </a:rPr>
              <a:t>Погрешность в заданной температуре составляет всего 1˚С. Если Вы настроили 165˚С для работы, термопресс будет выдерживать максимально точно именно это значение. Температурные скачки исключены. В других моделях, представленных на рынке, показания дисплея могут колебаться в интервале 160 … 170 </a:t>
            </a:r>
            <a:r>
              <a:rPr lang="ru-RU" sz="1600" i="1" dirty="0">
                <a:solidFill>
                  <a:schemeClr val="accent2">
                    <a:lumMod val="50000"/>
                  </a:schemeClr>
                </a:solidFill>
              </a:rPr>
              <a:t>˚</a:t>
            </a:r>
            <a:r>
              <a:rPr lang="ru-RU" sz="1600" i="1" dirty="0" smtClean="0">
                <a:solidFill>
                  <a:schemeClr val="accent2">
                    <a:lumMod val="50000"/>
                  </a:schemeClr>
                </a:solidFill>
              </a:rPr>
              <a:t>С.</a:t>
            </a:r>
            <a:endParaRPr lang="ru-RU" sz="1600" i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2050" name="Picture 2" descr="http://www.hadwiger-group.com/wp-content/uploads/2016/07/hadwiger-15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197" y="1588131"/>
            <a:ext cx="583534" cy="583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Прямая соединительная линия 4"/>
          <p:cNvCxnSpPr/>
          <p:nvPr/>
        </p:nvCxnSpPr>
        <p:spPr>
          <a:xfrm>
            <a:off x="1461595" y="2198324"/>
            <a:ext cx="1359529" cy="1156401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 flipV="1">
            <a:off x="1413868" y="2198325"/>
            <a:ext cx="1407256" cy="109925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Прямоугольник 8"/>
          <p:cNvSpPr/>
          <p:nvPr/>
        </p:nvSpPr>
        <p:spPr>
          <a:xfrm>
            <a:off x="3472478" y="2094314"/>
            <a:ext cx="1017879" cy="61755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b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!!!</a:t>
            </a:r>
            <a:endParaRPr lang="ru-RU" sz="6000" b="1" dirty="0">
              <a:solidFill>
                <a:srgbClr val="FF0000"/>
              </a:solidFill>
              <a:latin typeface="Gabriola" panose="04040605051002020D02" pitchFamily="82" charset="0"/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5966332" y="3920599"/>
            <a:ext cx="5365697" cy="12472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Courier New" panose="02070309020205020404" pitchFamily="49" charset="0"/>
              <a:buChar char="o"/>
            </a:pPr>
            <a:r>
              <a:rPr lang="ru-RU" sz="1600" i="1" dirty="0" smtClean="0">
                <a:solidFill>
                  <a:schemeClr val="accent5">
                    <a:lumMod val="75000"/>
                  </a:schemeClr>
                </a:solidFill>
              </a:rPr>
              <a:t>Детали подогнаны с максимальной точностью. Соединения исключают малейшие люфты. Отсутствие тефлоновых шайб в соединениях.</a:t>
            </a:r>
            <a:endParaRPr lang="ru-RU" sz="1600" i="1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2059" name="Picture 11" descr="http://cdn.onlinewebfonts.com/svg/download_535686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904" y="3590887"/>
            <a:ext cx="537483" cy="613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3" descr="C:\Users\Belorukov\Desktop\ПОСТАВЩИКИ\ПРЕССЫ\Temshop\TEMPRES pictures\123456.jpe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3649"/>
          <a:stretch/>
        </p:blipFill>
        <p:spPr bwMode="auto">
          <a:xfrm>
            <a:off x="1752816" y="4274216"/>
            <a:ext cx="1104103" cy="1486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3" descr="C:\Users\Belorukov\Desktop\ПОСТАВЩИКИ\ПРЕССЫ\Temshop\TEMPRES pictures\123456.jpeg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247"/>
          <a:stretch/>
        </p:blipFill>
        <p:spPr bwMode="auto">
          <a:xfrm>
            <a:off x="3884542" y="4246895"/>
            <a:ext cx="1072796" cy="1486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3" name="Прямая соединительная линия 32"/>
          <p:cNvCxnSpPr/>
          <p:nvPr/>
        </p:nvCxnSpPr>
        <p:spPr>
          <a:xfrm flipH="1">
            <a:off x="1768654" y="4276885"/>
            <a:ext cx="1088265" cy="148372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я соединительная линия 35"/>
          <p:cNvCxnSpPr/>
          <p:nvPr/>
        </p:nvCxnSpPr>
        <p:spPr>
          <a:xfrm>
            <a:off x="1768654" y="4307545"/>
            <a:ext cx="1052470" cy="145306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Прямоугольник 39"/>
          <p:cNvSpPr/>
          <p:nvPr/>
        </p:nvSpPr>
        <p:spPr>
          <a:xfrm>
            <a:off x="3398261" y="3998765"/>
            <a:ext cx="604158" cy="61755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!!!</a:t>
            </a:r>
            <a:endParaRPr lang="ru-RU" sz="4000" b="1" dirty="0">
              <a:solidFill>
                <a:srgbClr val="FF0000"/>
              </a:solidFill>
              <a:latin typeface="Gabriola" panose="04040605051002020D02" pitchFamily="82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1121378" y="767736"/>
            <a:ext cx="189711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н</a:t>
            </a:r>
            <a:r>
              <a:rPr lang="ru-RU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адёжность - приоритет</a:t>
            </a:r>
          </a:p>
        </p:txBody>
      </p:sp>
      <p:pic>
        <p:nvPicPr>
          <p:cNvPr id="47" name="Picture 11" descr="C:\Users\Belorukov\Desktop\ЛОГО реальное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244" y="202812"/>
            <a:ext cx="2365406" cy="571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" name="Picture 2" descr="https://image.freepik.com/free-icon/competition_318-11520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4707" y="906236"/>
            <a:ext cx="375541" cy="448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8889671"/>
      </p:ext>
    </p:extLst>
  </p:cSld>
  <p:clrMapOvr>
    <a:masterClrMapping/>
  </p:clrMapOvr>
  <p:transition spd="slow">
    <p:fade/>
    <p:sndAc>
      <p:stSnd>
        <p:snd r:embed="rId2" name="drumroll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/>
          <p:cNvSpPr txBox="1"/>
          <p:nvPr/>
        </p:nvSpPr>
        <p:spPr>
          <a:xfrm>
            <a:off x="1560286" y="1667721"/>
            <a:ext cx="9415899" cy="286232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ru-RU" sz="2000" b="1" u="sng" dirty="0" smtClean="0"/>
              <a:t>Широкий </a:t>
            </a:r>
            <a:r>
              <a:rPr lang="ru-RU" sz="2000" b="1" u="sng" dirty="0"/>
              <a:t>угол </a:t>
            </a:r>
            <a:r>
              <a:rPr lang="ru-RU" sz="2000" b="1" u="sng" dirty="0" smtClean="0"/>
              <a:t>открывания плит</a:t>
            </a:r>
          </a:p>
          <a:p>
            <a:endParaRPr lang="ru-RU" sz="2000" b="1" u="sng" dirty="0"/>
          </a:p>
          <a:p>
            <a:endParaRPr lang="ru-RU" sz="2000" b="1" u="sng" dirty="0" smtClean="0"/>
          </a:p>
          <a:p>
            <a:endParaRPr lang="ru-RU" sz="2000" b="1" u="sng" dirty="0"/>
          </a:p>
          <a:p>
            <a:endParaRPr lang="ru-RU" sz="2000" b="1" u="sng" dirty="0" smtClean="0"/>
          </a:p>
          <a:p>
            <a:endParaRPr lang="ru-RU" sz="2000" b="1" u="sng" dirty="0" smtClean="0"/>
          </a:p>
          <a:p>
            <a:endParaRPr lang="ru-RU" sz="2000" b="1" u="sng" dirty="0"/>
          </a:p>
          <a:p>
            <a:endParaRPr lang="ru-RU" sz="2000" b="1" u="sng" dirty="0" smtClean="0"/>
          </a:p>
          <a:p>
            <a:r>
              <a:rPr lang="ru-RU" sz="2000" b="1" u="sng" dirty="0" smtClean="0"/>
              <a:t>Подвижность верхней плиты</a:t>
            </a:r>
            <a:endParaRPr lang="ru-RU" sz="2000" b="1" dirty="0" smtClean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19666-7C20-4821-9636-E77DEA92F572}" type="slidenum">
              <a:rPr lang="de-DE" smtClean="0"/>
              <a:pPr/>
              <a:t>5</a:t>
            </a:fld>
            <a:endParaRPr lang="de-DE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8409215" y="202812"/>
            <a:ext cx="3020786" cy="7034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Picture 8" descr="C:\Users\Belorukov\Desktop\папи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32766" y="114845"/>
            <a:ext cx="2049788" cy="497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Прямоугольник 13"/>
          <p:cNvSpPr/>
          <p:nvPr/>
        </p:nvSpPr>
        <p:spPr>
          <a:xfrm>
            <a:off x="689113" y="202812"/>
            <a:ext cx="3801244" cy="89936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Textfeld 4"/>
          <p:cNvSpPr txBox="1"/>
          <p:nvPr/>
        </p:nvSpPr>
        <p:spPr>
          <a:xfrm>
            <a:off x="3937689" y="794989"/>
            <a:ext cx="5376687" cy="584775"/>
          </a:xfrm>
          <a:prstGeom prst="rect">
            <a:avLst/>
          </a:prstGeom>
          <a:noFill/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ru-RU" sz="3200" u="sng" dirty="0" smtClean="0"/>
              <a:t>Конкурентные преимущества</a:t>
            </a:r>
          </a:p>
        </p:txBody>
      </p:sp>
      <p:sp>
        <p:nvSpPr>
          <p:cNvPr id="25" name="Прямоугольник 24"/>
          <p:cNvSpPr/>
          <p:nvPr/>
        </p:nvSpPr>
        <p:spPr>
          <a:xfrm>
            <a:off x="7607001" y="2133438"/>
            <a:ext cx="4094053" cy="182285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Courier New" panose="02070309020205020404" pitchFamily="49" charset="0"/>
              <a:buChar char="o"/>
            </a:pPr>
            <a:r>
              <a:rPr lang="ru-RU" sz="1600" i="1" dirty="0" smtClean="0">
                <a:solidFill>
                  <a:schemeClr val="accent2">
                    <a:lumMod val="50000"/>
                  </a:schemeClr>
                </a:solidFill>
              </a:rPr>
              <a:t>Повышенное удобство </a:t>
            </a:r>
            <a:r>
              <a:rPr lang="ru-RU" sz="1600" i="1" dirty="0">
                <a:solidFill>
                  <a:schemeClr val="accent2">
                    <a:lumMod val="50000"/>
                  </a:schemeClr>
                </a:solidFill>
              </a:rPr>
              <a:t>при позиционировании термоаппликаций на материале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ru-RU" sz="1600" i="1" dirty="0" smtClean="0">
                <a:solidFill>
                  <a:schemeClr val="accent2">
                    <a:lumMod val="50000"/>
                  </a:schemeClr>
                </a:solidFill>
              </a:rPr>
              <a:t>Дополнительная безопасность в работе с термопрессами. </a:t>
            </a:r>
          </a:p>
        </p:txBody>
      </p:sp>
      <p:sp>
        <p:nvSpPr>
          <p:cNvPr id="26" name="Прямоугольник 25"/>
          <p:cNvSpPr/>
          <p:nvPr/>
        </p:nvSpPr>
        <p:spPr>
          <a:xfrm>
            <a:off x="7515561" y="4124594"/>
            <a:ext cx="4067107" cy="12607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Courier New" panose="02070309020205020404" pitchFamily="49" charset="0"/>
              <a:buChar char="o"/>
            </a:pPr>
            <a:r>
              <a:rPr lang="ru-RU" sz="1600" i="1" dirty="0" smtClean="0">
                <a:solidFill>
                  <a:schemeClr val="accent5">
                    <a:lumMod val="75000"/>
                  </a:schemeClr>
                </a:solidFill>
              </a:rPr>
              <a:t>Позволяет печатать при равномерном давлении по изделиям с перепадом толщин до 4 см (ворот или плечевые швы зимней куртки и пр.…)</a:t>
            </a:r>
            <a:endParaRPr lang="ru-RU" sz="1600" i="1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7170" name="Picture 2" descr="https://cdn.iconscout.com/icon/premium/png-256-thumb/focal-length-559522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44024">
            <a:off x="773982" y="1710192"/>
            <a:ext cx="408183" cy="408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8" name="Picture 10" descr="https://cdn1.iconfinder.com/data/icons/slimicons-phone/24/phone_vibration-512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705279" y="4138936"/>
            <a:ext cx="429557" cy="4295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0" name="Picture 12" descr="C:\Users\Belorukov\Desktop\ПОСТАВЩИКИ\ПРЕССЫ\Temshop\TEMPRES pictures\Flat (6).jpe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87" t="30114" r="36062" b="26437"/>
          <a:stretch/>
        </p:blipFill>
        <p:spPr bwMode="auto">
          <a:xfrm>
            <a:off x="2094144" y="4754983"/>
            <a:ext cx="2829777" cy="1543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1" name="Picture 13" descr="C:\Users\Belorukov\Desktop\ПОСТАВЩИКИ\ПРЕССЫ\Temshop\TEMPRES pictures\Flat (1).jpe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51" t="6950" r="21460" b="5909"/>
          <a:stretch/>
        </p:blipFill>
        <p:spPr bwMode="auto">
          <a:xfrm flipH="1">
            <a:off x="345737" y="2203387"/>
            <a:ext cx="1748407" cy="1752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2" name="Picture 14" descr="C:\Users\Belorukov\Desktop\ПОСТАВЩИКИ\ПРЕССЫ\Temshop\TEMPRES pictures\Cap (2).jpeg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49" t="5891" r="16718" b="8364"/>
          <a:stretch/>
        </p:blipFill>
        <p:spPr bwMode="auto">
          <a:xfrm flipH="1">
            <a:off x="3918542" y="2236113"/>
            <a:ext cx="1726168" cy="1725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16" descr="blob:https://web.whatsapp.com/c502e200-d5a9-4526-8991-da789a3105d0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7185" name="Picture 17" descr="C:\Users\Belorukov\Desktop\ПОСТАВЩИКИ\ПРЕССЫ\Temshop\TEMPRES pictures\opening (1).jpeg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654" t="8822" b="41136"/>
          <a:stretch/>
        </p:blipFill>
        <p:spPr bwMode="auto">
          <a:xfrm>
            <a:off x="5736505" y="2211237"/>
            <a:ext cx="1779056" cy="17450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6" name="Picture 18" descr="C:\Users\Belorukov\Desktop\ПОСТАВЩИКИ\ПРЕССЫ\Temshop\TEMPRES pictures\opening (2).jpeg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004" t="34899" r="7326" b="14560"/>
          <a:stretch/>
        </p:blipFill>
        <p:spPr bwMode="auto">
          <a:xfrm>
            <a:off x="2181008" y="2222546"/>
            <a:ext cx="1656359" cy="17337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" name="TextBox 34"/>
          <p:cNvSpPr txBox="1"/>
          <p:nvPr/>
        </p:nvSpPr>
        <p:spPr>
          <a:xfrm>
            <a:off x="1121378" y="767736"/>
            <a:ext cx="189711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н</a:t>
            </a:r>
            <a:r>
              <a:rPr lang="ru-RU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адёжность - приоритет</a:t>
            </a:r>
          </a:p>
        </p:txBody>
      </p:sp>
      <p:pic>
        <p:nvPicPr>
          <p:cNvPr id="36" name="Picture 11" descr="C:\Users\Belorukov\Desktop\ЛОГО реальное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244" y="202812"/>
            <a:ext cx="2365406" cy="571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2" descr="https://image.freepik.com/free-icon/competition_318-11520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1261" y="906235"/>
            <a:ext cx="375541" cy="448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6665694"/>
      </p:ext>
    </p:extLst>
  </p:cSld>
  <p:clrMapOvr>
    <a:masterClrMapping/>
  </p:clrMapOvr>
  <p:transition spd="slow">
    <p:fade/>
    <p:sndAc>
      <p:stSnd>
        <p:snd r:embed="rId2" name="drumroll.wav"/>
      </p:stSnd>
    </p:sndAc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/>
          <p:cNvSpPr txBox="1"/>
          <p:nvPr/>
        </p:nvSpPr>
        <p:spPr>
          <a:xfrm>
            <a:off x="1823377" y="1907488"/>
            <a:ext cx="9415899" cy="4093428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ru-RU" sz="2000" b="1" u="sng" dirty="0" smtClean="0"/>
              <a:t>Простота в работе</a:t>
            </a:r>
          </a:p>
          <a:p>
            <a:endParaRPr lang="ru-RU" sz="2000" b="1" u="sng" dirty="0" smtClean="0"/>
          </a:p>
          <a:p>
            <a:endParaRPr lang="ru-RU" sz="2000" b="1" u="sng" dirty="0" smtClean="0"/>
          </a:p>
          <a:p>
            <a:endParaRPr lang="ru-RU" sz="2000" b="1" u="sng" dirty="0" smtClean="0"/>
          </a:p>
          <a:p>
            <a:r>
              <a:rPr lang="ru-RU" sz="2000" b="1" u="sng" dirty="0" smtClean="0"/>
              <a:t>Увеличенный срок заводской гарантии</a:t>
            </a:r>
          </a:p>
          <a:p>
            <a:endParaRPr lang="ru-RU" sz="2000" b="1" u="sng" dirty="0" smtClean="0"/>
          </a:p>
          <a:p>
            <a:endParaRPr lang="ru-RU" sz="2000" b="1" u="sng" dirty="0" smtClean="0"/>
          </a:p>
          <a:p>
            <a:endParaRPr lang="ru-RU" sz="2000" b="1" u="sng" dirty="0" smtClean="0"/>
          </a:p>
          <a:p>
            <a:endParaRPr lang="ru-RU" sz="2000" b="1" u="sng" dirty="0" smtClean="0"/>
          </a:p>
          <a:p>
            <a:r>
              <a:rPr lang="ru-RU" sz="2000" b="1" u="sng" dirty="0" smtClean="0"/>
              <a:t>Цена</a:t>
            </a:r>
          </a:p>
          <a:p>
            <a:endParaRPr lang="ru-RU" sz="2000" b="1" u="sng" dirty="0" smtClean="0"/>
          </a:p>
          <a:p>
            <a:endParaRPr lang="ru-RU" sz="2000" b="1" u="sng" dirty="0" smtClean="0"/>
          </a:p>
          <a:p>
            <a:endParaRPr lang="ru-RU" sz="2000" b="1" dirty="0" smtClean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19666-7C20-4821-9636-E77DEA92F572}" type="slidenum">
              <a:rPr lang="de-DE" smtClean="0"/>
              <a:pPr/>
              <a:t>6</a:t>
            </a:fld>
            <a:endParaRPr lang="de-DE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8409215" y="202812"/>
            <a:ext cx="3020786" cy="7034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Picture 8" descr="C:\Users\Belorukov\Desktop\папи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32766" y="114845"/>
            <a:ext cx="2049788" cy="497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Прямоугольник 13"/>
          <p:cNvSpPr/>
          <p:nvPr/>
        </p:nvSpPr>
        <p:spPr>
          <a:xfrm>
            <a:off x="689113" y="202812"/>
            <a:ext cx="3801244" cy="89936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Textfeld 4"/>
          <p:cNvSpPr txBox="1"/>
          <p:nvPr/>
        </p:nvSpPr>
        <p:spPr>
          <a:xfrm>
            <a:off x="4004077" y="843615"/>
            <a:ext cx="5376687" cy="584775"/>
          </a:xfrm>
          <a:prstGeom prst="rect">
            <a:avLst/>
          </a:prstGeom>
          <a:noFill/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ru-RU" sz="3200" u="sng" dirty="0" smtClean="0"/>
              <a:t>Конкурентные преимущества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5776474" y="1783892"/>
            <a:ext cx="5412336" cy="8205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Courier New" panose="02070309020205020404" pitchFamily="49" charset="0"/>
              <a:buChar char="o"/>
            </a:pPr>
            <a:r>
              <a:rPr lang="ru-RU" sz="1600" i="1" dirty="0" smtClean="0">
                <a:solidFill>
                  <a:schemeClr val="accent5">
                    <a:lumMod val="75000"/>
                  </a:schemeClr>
                </a:solidFill>
              </a:rPr>
              <a:t>Простое, интуитивно понятное меню настроек</a:t>
            </a:r>
            <a:endParaRPr lang="ru-RU" sz="1600" i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5776474" y="4227222"/>
            <a:ext cx="5682021" cy="12607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Courier New" panose="02070309020205020404" pitchFamily="49" charset="0"/>
              <a:buChar char="o"/>
            </a:pPr>
            <a:r>
              <a:rPr lang="ru-RU" sz="1600" i="1" dirty="0" smtClean="0">
                <a:solidFill>
                  <a:schemeClr val="accent5">
                    <a:lumMod val="75000"/>
                  </a:schemeClr>
                </a:solidFill>
              </a:rPr>
              <a:t>ПРОФЕССИОНАЛЬНОЕ оборудование по ценам оборудования эконом-класса!!! Предложение является уникальным и не имеет рыночных аналогов в РФ.</a:t>
            </a:r>
            <a:endParaRPr lang="ru-RU" sz="1600" i="1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2065" name="Picture 17" descr="https://s.pfst.net/2017.10/57452667210267aabd9787040b1dd06b16a068372f2_b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612" y="1907488"/>
            <a:ext cx="467348" cy="467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fitness-business.pro/local/templates/fitnes_business/images_content/icons/mission/3b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612" y="4678316"/>
            <a:ext cx="500429" cy="501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Прямоугольник 15"/>
          <p:cNvSpPr/>
          <p:nvPr/>
        </p:nvSpPr>
        <p:spPr>
          <a:xfrm>
            <a:off x="6463821" y="2928115"/>
            <a:ext cx="4775455" cy="8758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Courier New" panose="02070309020205020404" pitchFamily="49" charset="0"/>
              <a:buChar char="o"/>
            </a:pPr>
            <a:r>
              <a:rPr lang="ru-RU" sz="1600" i="1" dirty="0" smtClean="0">
                <a:solidFill>
                  <a:schemeClr val="accent2">
                    <a:lumMod val="50000"/>
                  </a:schemeClr>
                </a:solidFill>
              </a:rPr>
              <a:t>2 года с момента приобретения, или </a:t>
            </a:r>
            <a:r>
              <a:rPr lang="ru-RU" sz="1600" i="1" dirty="0" smtClean="0">
                <a:solidFill>
                  <a:schemeClr val="accent2">
                    <a:lumMod val="50000"/>
                  </a:schemeClr>
                </a:solidFill>
              </a:rPr>
              <a:t>100 </a:t>
            </a:r>
            <a:r>
              <a:rPr lang="ru-RU" sz="1600" i="1" dirty="0" smtClean="0">
                <a:solidFill>
                  <a:schemeClr val="accent2">
                    <a:lumMod val="50000"/>
                  </a:schemeClr>
                </a:solidFill>
              </a:rPr>
              <a:t>000 циклов открывания / закрывания*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2789448" y="6229347"/>
            <a:ext cx="8203450" cy="4816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Courier New" panose="02070309020205020404" pitchFamily="49" charset="0"/>
              <a:buChar char="o"/>
            </a:pPr>
            <a:endParaRPr lang="ru-RU" sz="1050" i="1" dirty="0">
              <a:solidFill>
                <a:schemeClr val="bg1"/>
              </a:solidFill>
            </a:endParaRPr>
          </a:p>
          <a:p>
            <a:pPr lvl="2"/>
            <a:r>
              <a:rPr lang="ru-RU" sz="1050" i="1" dirty="0">
                <a:solidFill>
                  <a:schemeClr val="bg1"/>
                </a:solidFill>
              </a:rPr>
              <a:t>* При соблюдении условий использования и обслуживания термопрессов, описанных в руководстве пользователя. </a:t>
            </a:r>
          </a:p>
          <a:p>
            <a:pPr lvl="2"/>
            <a:r>
              <a:rPr lang="ru-RU" sz="1050" i="1" dirty="0">
                <a:solidFill>
                  <a:schemeClr val="bg1"/>
                </a:solidFill>
              </a:rPr>
              <a:t>Оборудование прошло испытания на 30 000 циклов печати в условиях ежемесячного технического обслуживания и при использовании среднего давления плит.</a:t>
            </a:r>
          </a:p>
          <a:p>
            <a:endParaRPr lang="ru-RU" sz="1600" i="1" dirty="0" smtClean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19" name="Picture 13" descr="http://www.doorsandmore.net.in/img/custom/icons/warranty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630" y="3151414"/>
            <a:ext cx="557298" cy="557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TextBox 22"/>
          <p:cNvSpPr txBox="1"/>
          <p:nvPr/>
        </p:nvSpPr>
        <p:spPr>
          <a:xfrm>
            <a:off x="1121378" y="767736"/>
            <a:ext cx="189711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н</a:t>
            </a:r>
            <a:r>
              <a:rPr lang="ru-RU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адёжность - приоритет</a:t>
            </a:r>
          </a:p>
        </p:txBody>
      </p:sp>
      <p:pic>
        <p:nvPicPr>
          <p:cNvPr id="24" name="Picture 11" descr="C:\Users\Belorukov\Desktop\ЛОГО реальное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244" y="202812"/>
            <a:ext cx="2365406" cy="571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https://image.freepik.com/free-icon/competition_318-11520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845" y="930435"/>
            <a:ext cx="375541" cy="448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2904698"/>
      </p:ext>
    </p:extLst>
  </p:cSld>
  <p:clrMapOvr>
    <a:masterClrMapping/>
  </p:clrMapOvr>
  <p:transition spd="slow">
    <p:fade/>
    <p:sndAc>
      <p:stSnd>
        <p:snd r:embed="rId2" name="drumroll.wav"/>
      </p:stSnd>
    </p:sndAc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/>
          <p:cNvSpPr txBox="1"/>
          <p:nvPr/>
        </p:nvSpPr>
        <p:spPr>
          <a:xfrm>
            <a:off x="703667" y="1669297"/>
            <a:ext cx="10959548" cy="4154984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ru-RU" sz="2000" b="1" u="sng" dirty="0" smtClean="0"/>
              <a:t>Стандартный термоэлемент большинства термопрессов на рынке:</a:t>
            </a:r>
          </a:p>
          <a:p>
            <a:endParaRPr lang="ru-RU" sz="2400" b="1" u="sng" dirty="0"/>
          </a:p>
          <a:p>
            <a:endParaRPr lang="ru-RU" sz="2400" b="1" dirty="0"/>
          </a:p>
          <a:p>
            <a:endParaRPr lang="ru-RU" sz="2400" b="1" u="sng" dirty="0" smtClean="0"/>
          </a:p>
          <a:p>
            <a:endParaRPr lang="ru-RU" sz="1600" dirty="0" smtClean="0"/>
          </a:p>
          <a:p>
            <a:endParaRPr lang="ru-RU" sz="1600" dirty="0"/>
          </a:p>
          <a:p>
            <a:r>
              <a:rPr lang="ru-RU" sz="2000" b="1" u="sng" dirty="0" smtClean="0"/>
              <a:t>Термоэлемент прессов </a:t>
            </a:r>
            <a:r>
              <a:rPr lang="en-US" sz="2000" b="1" u="sng" dirty="0" smtClean="0"/>
              <a:t>TEMPRES</a:t>
            </a:r>
            <a:r>
              <a:rPr lang="ru-RU" sz="2000" b="1" dirty="0" smtClean="0"/>
              <a:t>:</a:t>
            </a:r>
            <a:endParaRPr lang="en-US" sz="2000" b="1" dirty="0" smtClean="0"/>
          </a:p>
          <a:p>
            <a:endParaRPr lang="en-US" sz="2400" b="1" dirty="0" smtClean="0"/>
          </a:p>
          <a:p>
            <a:endParaRPr lang="en-US" sz="2400" b="1" dirty="0"/>
          </a:p>
          <a:p>
            <a:endParaRPr lang="en-US" sz="2400" b="1" dirty="0" smtClean="0"/>
          </a:p>
          <a:p>
            <a:endParaRPr lang="en-US" sz="2400" b="1" dirty="0"/>
          </a:p>
          <a:p>
            <a:endParaRPr lang="ru-RU" sz="2400" b="1" dirty="0" smtClean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19666-7C20-4821-9636-E77DEA92F572}" type="slidenum">
              <a:rPr lang="de-DE" smtClean="0"/>
              <a:pPr/>
              <a:t>7</a:t>
            </a:fld>
            <a:endParaRPr lang="de-DE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8409215" y="202812"/>
            <a:ext cx="3020786" cy="7034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Picture 8" descr="C:\Users\Belorukov\Desktop\папи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32766" y="114845"/>
            <a:ext cx="2049788" cy="497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Прямоугольник 13"/>
          <p:cNvSpPr/>
          <p:nvPr/>
        </p:nvSpPr>
        <p:spPr>
          <a:xfrm>
            <a:off x="689113" y="202812"/>
            <a:ext cx="3801244" cy="89936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75" name="Picture 3" descr="C:\Users\Belorukov\Desktop\3601030380181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4167" y="2189935"/>
            <a:ext cx="1417306" cy="1247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Belorukov\Desktop\WhatsApp Image 2019-04-22 at 12.11.50.jpe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4211" r="3198" b="4297"/>
          <a:stretch/>
        </p:blipFill>
        <p:spPr bwMode="auto">
          <a:xfrm rot="21098280">
            <a:off x="3502373" y="4165585"/>
            <a:ext cx="1650868" cy="1352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feld 4"/>
          <p:cNvSpPr txBox="1"/>
          <p:nvPr/>
        </p:nvSpPr>
        <p:spPr>
          <a:xfrm>
            <a:off x="3873448" y="820649"/>
            <a:ext cx="5376687" cy="584775"/>
          </a:xfrm>
          <a:prstGeom prst="rect">
            <a:avLst/>
          </a:prstGeom>
          <a:noFill/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ru-RU" sz="3200" u="sng" dirty="0" smtClean="0"/>
              <a:t>Конкурентные преимущества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5119911" y="2020335"/>
            <a:ext cx="6296254" cy="18602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Courier New" panose="02070309020205020404" pitchFamily="49" charset="0"/>
              <a:buChar char="o"/>
            </a:pPr>
            <a:r>
              <a:rPr lang="ru-RU" sz="1400" dirty="0" smtClean="0">
                <a:solidFill>
                  <a:schemeClr val="accent2">
                    <a:lumMod val="50000"/>
                  </a:schemeClr>
                </a:solidFill>
              </a:rPr>
              <a:t>Трубчатый. </a:t>
            </a:r>
            <a:r>
              <a:rPr lang="ru-RU" sz="1400" dirty="0">
                <a:solidFill>
                  <a:schemeClr val="accent2">
                    <a:lumMod val="50000"/>
                  </a:schemeClr>
                </a:solidFill>
              </a:rPr>
              <a:t>В трубках, заполненных кварцевым песком, проходит нихромовая спираль. При использовании такого типа термоэлемента, места его соприкосновения с алюминиевой плитой пресса нагреваются сильнее, чем места, где трубка термоэлемента не проходит. Р</a:t>
            </a:r>
            <a:r>
              <a:rPr lang="ru-RU" sz="1400" dirty="0" smtClean="0">
                <a:solidFill>
                  <a:schemeClr val="accent2">
                    <a:lumMod val="50000"/>
                  </a:schemeClr>
                </a:solidFill>
              </a:rPr>
              <a:t>азница </a:t>
            </a:r>
            <a:r>
              <a:rPr lang="ru-RU" sz="1400" dirty="0">
                <a:solidFill>
                  <a:schemeClr val="accent2">
                    <a:lumMod val="50000"/>
                  </a:schemeClr>
                </a:solidFill>
              </a:rPr>
              <a:t>может достигать 5-7˚С. Это очень критично, особенно для сублимации.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5119911" y="3778801"/>
            <a:ext cx="5690507" cy="20548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Courier New" panose="02070309020205020404" pitchFamily="49" charset="0"/>
              <a:buChar char="o"/>
            </a:pPr>
            <a:r>
              <a:rPr lang="ru-RU" sz="1400" dirty="0" smtClean="0">
                <a:solidFill>
                  <a:schemeClr val="accent5">
                    <a:lumMod val="75000"/>
                  </a:schemeClr>
                </a:solidFill>
              </a:rPr>
              <a:t>Плоский, миканитовый. Полосы миканитовых плоских нагревательных элементов покрывают поверхность алюминиевой плиты термопресса с максимальной плотностью. </a:t>
            </a:r>
            <a:r>
              <a:rPr lang="ru-RU" sz="1400" dirty="0">
                <a:solidFill>
                  <a:schemeClr val="accent5">
                    <a:lumMod val="75000"/>
                  </a:schemeClr>
                </a:solidFill>
              </a:rPr>
              <a:t>В этом </a:t>
            </a:r>
            <a:r>
              <a:rPr lang="ru-RU" sz="1400" dirty="0" smtClean="0">
                <a:solidFill>
                  <a:schemeClr val="accent5">
                    <a:lumMod val="75000"/>
                  </a:schemeClr>
                </a:solidFill>
              </a:rPr>
              <a:t>случае теплообмен происходит сразу непосредственно </a:t>
            </a:r>
            <a:r>
              <a:rPr lang="ru-RU" sz="1400" dirty="0">
                <a:solidFill>
                  <a:schemeClr val="accent5">
                    <a:lumMod val="75000"/>
                  </a:schemeClr>
                </a:solidFill>
              </a:rPr>
              <a:t>с поверхностью </a:t>
            </a:r>
            <a:r>
              <a:rPr lang="ru-RU" sz="1400" dirty="0" smtClean="0">
                <a:solidFill>
                  <a:schemeClr val="accent5">
                    <a:lumMod val="75000"/>
                  </a:schemeClr>
                </a:solidFill>
              </a:rPr>
              <a:t>плиты</a:t>
            </a:r>
            <a:r>
              <a:rPr lang="ru-RU" sz="1400" dirty="0">
                <a:solidFill>
                  <a:schemeClr val="accent5">
                    <a:lumMod val="75000"/>
                  </a:schemeClr>
                </a:solidFill>
              </a:rPr>
              <a:t>. Площадь соприкосновения </a:t>
            </a:r>
            <a:r>
              <a:rPr lang="ru-RU" sz="1400" dirty="0" smtClean="0">
                <a:solidFill>
                  <a:schemeClr val="accent5">
                    <a:lumMod val="75000"/>
                  </a:schemeClr>
                </a:solidFill>
              </a:rPr>
              <a:t>каждой отдельной полосы </a:t>
            </a:r>
            <a:r>
              <a:rPr lang="ru-RU" sz="1400" dirty="0">
                <a:solidFill>
                  <a:schemeClr val="accent5">
                    <a:lumMod val="75000"/>
                  </a:schemeClr>
                </a:solidFill>
              </a:rPr>
              <a:t>термоэлемента – больше, и расположены </a:t>
            </a:r>
            <a:r>
              <a:rPr lang="ru-RU" sz="1400" dirty="0" smtClean="0">
                <a:solidFill>
                  <a:schemeClr val="accent5">
                    <a:lumMod val="75000"/>
                  </a:schemeClr>
                </a:solidFill>
              </a:rPr>
              <a:t>они </a:t>
            </a:r>
            <a:r>
              <a:rPr lang="ru-RU" sz="1400" dirty="0">
                <a:solidFill>
                  <a:schemeClr val="accent5">
                    <a:lumMod val="75000"/>
                  </a:schemeClr>
                </a:solidFill>
              </a:rPr>
              <a:t>чаще. В трубчатом типе из-за круглой формы </a:t>
            </a:r>
            <a:r>
              <a:rPr lang="ru-RU" sz="1400" dirty="0" smtClean="0">
                <a:solidFill>
                  <a:schemeClr val="accent5">
                    <a:lumMod val="75000"/>
                  </a:schemeClr>
                </a:solidFill>
              </a:rPr>
              <a:t>нагревателя контактная </a:t>
            </a:r>
            <a:r>
              <a:rPr lang="ru-RU" sz="1400" dirty="0">
                <a:solidFill>
                  <a:schemeClr val="accent5">
                    <a:lumMod val="75000"/>
                  </a:schemeClr>
                </a:solidFill>
              </a:rPr>
              <a:t>поверхность напоминает тонкую линию. Таким образом, передача тепла происходит </a:t>
            </a:r>
            <a:r>
              <a:rPr lang="ru-RU" sz="1400" dirty="0" smtClean="0">
                <a:solidFill>
                  <a:schemeClr val="accent5">
                    <a:lumMod val="75000"/>
                  </a:schemeClr>
                </a:solidFill>
              </a:rPr>
              <a:t>менее эффективно.</a:t>
            </a:r>
            <a:endParaRPr lang="ru-RU" sz="1400" dirty="0">
              <a:solidFill>
                <a:schemeClr val="accent5">
                  <a:lumMod val="75000"/>
                </a:schemeClr>
              </a:solidFill>
            </a:endParaRPr>
          </a:p>
          <a:p>
            <a:endParaRPr lang="ru-RU" sz="1400" dirty="0">
              <a:solidFill>
                <a:schemeClr val="tx1"/>
              </a:solidFill>
            </a:endParaRPr>
          </a:p>
        </p:txBody>
      </p:sp>
      <p:pic>
        <p:nvPicPr>
          <p:cNvPr id="4099" name="Picture 3" descr="C:\Users\Belorukov\Desktop\ПОСТАВЩИКИ\ПРЕССЫ\Temshop\TEMPRES pictures\Миканитовые плоские нагреватели\2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4980" y="4512742"/>
            <a:ext cx="1213396" cy="82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4" descr="C:\Users\Belorukov\Desktop\ПОСТАВЩИКИ\ПРЕССЫ\Temshop\TEMPRES pictures\Миканитовые плоские нагреватели\1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7594" y="4107335"/>
            <a:ext cx="966377" cy="616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Belorukov\Desktop\ПОСТАВЩИКИ\ПРЕССЫ\Temshop\TEMPRES pictures\Миканитовые плоские нагреватели\mikanit3.jp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91" b="6098"/>
          <a:stretch/>
        </p:blipFill>
        <p:spPr bwMode="auto">
          <a:xfrm>
            <a:off x="383720" y="4167638"/>
            <a:ext cx="1583873" cy="1166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https://ae01.alicdn.com/kf/HTB1oeObdmMmBKNjSZTEq6ysKpXa1/DERNORD-3KW-5U.jpg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310" b="19281"/>
          <a:stretch/>
        </p:blipFill>
        <p:spPr bwMode="auto">
          <a:xfrm>
            <a:off x="866891" y="2312398"/>
            <a:ext cx="1556138" cy="1002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TextBox 24"/>
          <p:cNvSpPr txBox="1"/>
          <p:nvPr/>
        </p:nvSpPr>
        <p:spPr>
          <a:xfrm>
            <a:off x="1121378" y="767736"/>
            <a:ext cx="189711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н</a:t>
            </a:r>
            <a:r>
              <a:rPr lang="ru-RU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адёжность - приоритет</a:t>
            </a:r>
          </a:p>
        </p:txBody>
      </p:sp>
      <p:pic>
        <p:nvPicPr>
          <p:cNvPr id="26" name="Picture 11" descr="C:\Users\Belorukov\Desktop\ЛОГО реальное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244" y="202812"/>
            <a:ext cx="2365406" cy="571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https://image.freepik.com/free-icon/competition_318-11520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5049" y="942012"/>
            <a:ext cx="375541" cy="448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7649274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3250">
        <p159:morph option="byObject"/>
        <p:sndAc>
          <p:stSnd>
            <p:snd r:embed="rId12" name="drumroll.wav"/>
          </p:stSnd>
        </p:sndAc>
      </p:transition>
    </mc:Choice>
    <mc:Fallback>
      <p:transition spd="slow">
        <p:fade/>
        <p:sndAc>
          <p:stSnd>
            <p:snd r:embed="rId2" name="drumroll.wav"/>
          </p:stSnd>
        </p:sndAc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/>
          <p:cNvSpPr txBox="1"/>
          <p:nvPr/>
        </p:nvSpPr>
        <p:spPr>
          <a:xfrm>
            <a:off x="703667" y="1669297"/>
            <a:ext cx="10959548" cy="3847207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endParaRPr lang="ru-RU" sz="2400" b="1" dirty="0"/>
          </a:p>
          <a:p>
            <a:endParaRPr lang="ru-RU" sz="2400" b="1" u="sng" dirty="0" smtClean="0"/>
          </a:p>
          <a:p>
            <a:endParaRPr lang="ru-RU" sz="1600" dirty="0" smtClean="0"/>
          </a:p>
          <a:p>
            <a:endParaRPr lang="ru-RU" sz="1600" dirty="0"/>
          </a:p>
          <a:p>
            <a:endParaRPr lang="ru-RU" sz="2400" b="1" u="sng" dirty="0" smtClean="0"/>
          </a:p>
          <a:p>
            <a:endParaRPr lang="en-US" sz="2000" b="1" dirty="0" smtClean="0"/>
          </a:p>
          <a:p>
            <a:endParaRPr lang="en-US" sz="2400" b="1" dirty="0" smtClean="0"/>
          </a:p>
          <a:p>
            <a:endParaRPr lang="en-US" sz="2400" b="1" dirty="0"/>
          </a:p>
          <a:p>
            <a:endParaRPr lang="en-US" sz="2400" b="1" dirty="0" smtClean="0"/>
          </a:p>
          <a:p>
            <a:endParaRPr lang="en-US" sz="2400" b="1" dirty="0"/>
          </a:p>
          <a:p>
            <a:endParaRPr lang="ru-RU" sz="2400" b="1" dirty="0" smtClean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19666-7C20-4821-9636-E77DEA92F572}" type="slidenum">
              <a:rPr lang="de-DE" smtClean="0"/>
              <a:pPr/>
              <a:t>8</a:t>
            </a:fld>
            <a:endParaRPr lang="de-DE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8409215" y="202812"/>
            <a:ext cx="3020786" cy="7034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Picture 8" descr="C:\Users\Belorukov\Desktop\папи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32766" y="114845"/>
            <a:ext cx="2049788" cy="497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Прямоугольник 13"/>
          <p:cNvSpPr/>
          <p:nvPr/>
        </p:nvSpPr>
        <p:spPr>
          <a:xfrm>
            <a:off x="689113" y="202812"/>
            <a:ext cx="3801244" cy="89936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Textfeld 4"/>
          <p:cNvSpPr txBox="1"/>
          <p:nvPr/>
        </p:nvSpPr>
        <p:spPr>
          <a:xfrm>
            <a:off x="3750984" y="906236"/>
            <a:ext cx="5376687" cy="584775"/>
          </a:xfrm>
          <a:prstGeom prst="rect">
            <a:avLst/>
          </a:prstGeom>
          <a:noFill/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ru-RU" sz="3200" u="sng" dirty="0" smtClean="0"/>
              <a:t>Конкурентные преимущества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5076598" y="1916092"/>
            <a:ext cx="6443210" cy="36601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dirty="0" smtClean="0">
                <a:solidFill>
                  <a:schemeClr val="accent5">
                    <a:lumMod val="75000"/>
                  </a:schemeClr>
                </a:solidFill>
              </a:rPr>
              <a:t>            Когда </a:t>
            </a:r>
            <a:r>
              <a:rPr lang="ru-RU" sz="1600" dirty="0">
                <a:solidFill>
                  <a:schemeClr val="accent5">
                    <a:lumMod val="75000"/>
                  </a:schemeClr>
                </a:solidFill>
              </a:rPr>
              <a:t>вы измеряете температуру </a:t>
            </a:r>
            <a:r>
              <a:rPr lang="ru-RU" sz="1600" dirty="0" smtClean="0">
                <a:solidFill>
                  <a:schemeClr val="accent5">
                    <a:lumMod val="75000"/>
                  </a:schemeClr>
                </a:solidFill>
              </a:rPr>
              <a:t> в </a:t>
            </a:r>
            <a:r>
              <a:rPr lang="ru-RU" sz="1600" dirty="0">
                <a:solidFill>
                  <a:schemeClr val="accent5">
                    <a:lumMod val="75000"/>
                  </a:schemeClr>
                </a:solidFill>
              </a:rPr>
              <a:t>различных </a:t>
            </a:r>
            <a:r>
              <a:rPr lang="ru-RU" sz="1600" dirty="0" smtClean="0">
                <a:solidFill>
                  <a:schemeClr val="accent5">
                    <a:lumMod val="75000"/>
                  </a:schemeClr>
                </a:solidFill>
              </a:rPr>
              <a:t>точках нагревательной плиты, </a:t>
            </a:r>
            <a:r>
              <a:rPr lang="ru-RU" sz="1600" dirty="0">
                <a:solidFill>
                  <a:schemeClr val="accent5">
                    <a:lumMod val="75000"/>
                  </a:schemeClr>
                </a:solidFill>
              </a:rPr>
              <a:t>вы обнаруживаете </a:t>
            </a:r>
            <a:r>
              <a:rPr lang="ru-RU" sz="1600" dirty="0" smtClean="0">
                <a:solidFill>
                  <a:schemeClr val="accent5">
                    <a:lumMod val="75000"/>
                  </a:schemeClr>
                </a:solidFill>
              </a:rPr>
              <a:t>различия </a:t>
            </a:r>
            <a:r>
              <a:rPr lang="ru-RU" sz="1600" dirty="0">
                <a:solidFill>
                  <a:schemeClr val="accent5">
                    <a:lumMod val="75000"/>
                  </a:schemeClr>
                </a:solidFill>
              </a:rPr>
              <a:t>между центральными и угловыми участками, и между местами соприкосновения термоэлемента и местами, где он отсутствует.</a:t>
            </a:r>
          </a:p>
          <a:p>
            <a:r>
              <a:rPr lang="ru-RU" sz="1600" dirty="0" smtClean="0">
                <a:solidFill>
                  <a:schemeClr val="accent5">
                    <a:lumMod val="75000"/>
                  </a:schemeClr>
                </a:solidFill>
              </a:rPr>
              <a:t>            На </a:t>
            </a:r>
            <a:r>
              <a:rPr lang="ru-RU" sz="1600" dirty="0">
                <a:solidFill>
                  <a:schemeClr val="accent5">
                    <a:lumMod val="75000"/>
                  </a:schemeClr>
                </a:solidFill>
              </a:rPr>
              <a:t>самом деле, каждая машина </a:t>
            </a:r>
            <a:r>
              <a:rPr lang="ru-RU" sz="1600" dirty="0" smtClean="0">
                <a:solidFill>
                  <a:schemeClr val="accent5">
                    <a:lumMod val="75000"/>
                  </a:schemeClr>
                </a:solidFill>
              </a:rPr>
              <a:t>имеет точки, которые нагреваются сильнее или слабее. Но при </a:t>
            </a:r>
            <a:r>
              <a:rPr lang="ru-RU" sz="1600" dirty="0">
                <a:solidFill>
                  <a:schemeClr val="accent5">
                    <a:lumMod val="75000"/>
                  </a:schemeClr>
                </a:solidFill>
              </a:rPr>
              <a:t>использовании </a:t>
            </a:r>
            <a:r>
              <a:rPr lang="ru-RU" sz="1600" b="1" dirty="0" smtClean="0">
                <a:solidFill>
                  <a:schemeClr val="accent5">
                    <a:lumMod val="75000"/>
                  </a:schemeClr>
                </a:solidFill>
              </a:rPr>
              <a:t>плоского миканитового нагревательного элемента</a:t>
            </a:r>
            <a:r>
              <a:rPr lang="ru-RU" sz="1600" dirty="0" smtClean="0">
                <a:solidFill>
                  <a:schemeClr val="accent5">
                    <a:lumMod val="75000"/>
                  </a:schemeClr>
                </a:solidFill>
              </a:rPr>
              <a:t> разницы </a:t>
            </a:r>
            <a:r>
              <a:rPr lang="ru-RU" sz="1600" dirty="0">
                <a:solidFill>
                  <a:schemeClr val="accent5">
                    <a:lumMod val="75000"/>
                  </a:schemeClr>
                </a:solidFill>
              </a:rPr>
              <a:t>перепадов </a:t>
            </a:r>
            <a:r>
              <a:rPr lang="ru-RU" sz="1600" dirty="0" smtClean="0">
                <a:solidFill>
                  <a:schemeClr val="accent5">
                    <a:lumMod val="75000"/>
                  </a:schemeClr>
                </a:solidFill>
              </a:rPr>
              <a:t>уменьшаются при нагреве </a:t>
            </a:r>
            <a:r>
              <a:rPr lang="ru-RU" sz="1600" dirty="0">
                <a:solidFill>
                  <a:schemeClr val="accent5">
                    <a:lumMod val="75000"/>
                  </a:schemeClr>
                </a:solidFill>
              </a:rPr>
              <a:t>термопресса до максимум </a:t>
            </a:r>
            <a:r>
              <a:rPr lang="ru-RU" sz="1600" dirty="0" smtClean="0">
                <a:solidFill>
                  <a:schemeClr val="accent5">
                    <a:lumMod val="75000"/>
                  </a:schemeClr>
                </a:solidFill>
              </a:rPr>
              <a:t>2</a:t>
            </a:r>
            <a:r>
              <a:rPr lang="ru-RU" sz="1600" dirty="0">
                <a:solidFill>
                  <a:schemeClr val="accent5">
                    <a:lumMod val="75000"/>
                  </a:schemeClr>
                </a:solidFill>
              </a:rPr>
              <a:t>˚С</a:t>
            </a:r>
            <a:r>
              <a:rPr lang="ru-RU" sz="1600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sz="1600" dirty="0">
                <a:solidFill>
                  <a:schemeClr val="accent5">
                    <a:lumMod val="75000"/>
                  </a:schemeClr>
                </a:solidFill>
              </a:rPr>
              <a:t>(стандартно разница составляет всего </a:t>
            </a:r>
            <a:r>
              <a:rPr lang="ru-RU" sz="1600" dirty="0" smtClean="0">
                <a:solidFill>
                  <a:schemeClr val="accent5">
                    <a:lumMod val="75000"/>
                  </a:schemeClr>
                </a:solidFill>
              </a:rPr>
              <a:t>1˚</a:t>
            </a:r>
            <a:r>
              <a:rPr lang="ru-RU" sz="1600" dirty="0">
                <a:solidFill>
                  <a:schemeClr val="accent5">
                    <a:lumMod val="75000"/>
                  </a:schemeClr>
                </a:solidFill>
              </a:rPr>
              <a:t>С</a:t>
            </a:r>
            <a:r>
              <a:rPr lang="ru-RU" sz="1600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sz="1600" dirty="0">
                <a:solidFill>
                  <a:schemeClr val="accent5">
                    <a:lumMod val="75000"/>
                  </a:schemeClr>
                </a:solidFill>
              </a:rPr>
              <a:t>и мы прописываем именно эту цифру в </a:t>
            </a:r>
            <a:r>
              <a:rPr lang="ru-RU" sz="1600" dirty="0" smtClean="0">
                <a:solidFill>
                  <a:schemeClr val="accent5">
                    <a:lumMod val="75000"/>
                  </a:schemeClr>
                </a:solidFill>
              </a:rPr>
              <a:t>техпараметрах </a:t>
            </a:r>
            <a:r>
              <a:rPr lang="ru-RU" sz="1600" dirty="0">
                <a:solidFill>
                  <a:schemeClr val="accent5">
                    <a:lumMod val="75000"/>
                  </a:schemeClr>
                </a:solidFill>
              </a:rPr>
              <a:t>термопрессов). Е</a:t>
            </a:r>
            <a:r>
              <a:rPr lang="ru-RU" sz="1600" dirty="0" smtClean="0">
                <a:solidFill>
                  <a:schemeClr val="accent5">
                    <a:lumMod val="75000"/>
                  </a:schemeClr>
                </a:solidFill>
              </a:rPr>
              <a:t>сли же в прессе использован </a:t>
            </a:r>
            <a:r>
              <a:rPr lang="ru-RU" sz="1600" b="1" dirty="0">
                <a:solidFill>
                  <a:schemeClr val="accent5">
                    <a:lumMod val="75000"/>
                  </a:schemeClr>
                </a:solidFill>
              </a:rPr>
              <a:t>нагревательный элемент трубчатого типа</a:t>
            </a:r>
            <a:r>
              <a:rPr lang="ru-RU" sz="1600" dirty="0">
                <a:solidFill>
                  <a:schemeClr val="accent5">
                    <a:lumMod val="75000"/>
                  </a:schemeClr>
                </a:solidFill>
              </a:rPr>
              <a:t>, разница температур будет колебаться от 5 до </a:t>
            </a:r>
            <a:r>
              <a:rPr lang="ru-RU" sz="1600" dirty="0" smtClean="0">
                <a:solidFill>
                  <a:schemeClr val="accent5">
                    <a:lumMod val="75000"/>
                  </a:schemeClr>
                </a:solidFill>
              </a:rPr>
              <a:t>8˚</a:t>
            </a:r>
            <a:r>
              <a:rPr lang="ru-RU" sz="1600" dirty="0">
                <a:solidFill>
                  <a:schemeClr val="accent5">
                    <a:lumMod val="75000"/>
                  </a:schemeClr>
                </a:solidFill>
              </a:rPr>
              <a:t>С</a:t>
            </a:r>
            <a:r>
              <a:rPr lang="ru-RU" sz="1600" dirty="0" smtClean="0">
                <a:solidFill>
                  <a:schemeClr val="accent5">
                    <a:lumMod val="75000"/>
                  </a:schemeClr>
                </a:solidFill>
              </a:rPr>
              <a:t>. </a:t>
            </a:r>
            <a:endParaRPr lang="ru-RU" sz="1600" dirty="0">
              <a:solidFill>
                <a:schemeClr val="accent5">
                  <a:lumMod val="75000"/>
                </a:schemeClr>
              </a:solidFill>
            </a:endParaRPr>
          </a:p>
          <a:p>
            <a:r>
              <a:rPr lang="ru-RU" sz="1600" dirty="0" smtClean="0">
                <a:solidFill>
                  <a:schemeClr val="accent5">
                    <a:lumMod val="75000"/>
                  </a:schemeClr>
                </a:solidFill>
              </a:rPr>
              <a:t>          Совершенно </a:t>
            </a:r>
            <a:r>
              <a:rPr lang="ru-RU" sz="1600" dirty="0">
                <a:solidFill>
                  <a:schemeClr val="accent5">
                    <a:lumMod val="75000"/>
                  </a:schemeClr>
                </a:solidFill>
              </a:rPr>
              <a:t>однозначно, если вы измерите температуру нагревательной плиты с трубчатым </a:t>
            </a:r>
            <a:r>
              <a:rPr lang="ru-RU" sz="1600" dirty="0" err="1">
                <a:solidFill>
                  <a:schemeClr val="accent5">
                    <a:lumMod val="75000"/>
                  </a:schemeClr>
                </a:solidFill>
              </a:rPr>
              <a:t>ТЭНом</a:t>
            </a:r>
            <a:r>
              <a:rPr lang="ru-RU" sz="1600" dirty="0">
                <a:solidFill>
                  <a:schemeClr val="accent5">
                    <a:lumMod val="75000"/>
                  </a:schemeClr>
                </a:solidFill>
              </a:rPr>
              <a:t>, вы увидите, что её центральная точка и углы имеют разные значения.</a:t>
            </a:r>
          </a:p>
        </p:txBody>
      </p:sp>
      <p:pic>
        <p:nvPicPr>
          <p:cNvPr id="24" name="Picture 3" descr="C:\Users\Belorukov\Desktop\3601030380181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016" y="2764936"/>
            <a:ext cx="1706456" cy="15016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4" descr="C:\Users\Belorukov\Desktop\WhatsApp Image 2019-04-22 at 12.11.50.jpe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4211" r="3198" b="4297"/>
          <a:stretch/>
        </p:blipFill>
        <p:spPr bwMode="auto">
          <a:xfrm rot="21098280">
            <a:off x="2727163" y="2893618"/>
            <a:ext cx="2047642" cy="16772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6" name="Прямая соединительная линия 25"/>
          <p:cNvCxnSpPr/>
          <p:nvPr/>
        </p:nvCxnSpPr>
        <p:spPr>
          <a:xfrm>
            <a:off x="501016" y="2791170"/>
            <a:ext cx="1724185" cy="1548185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/>
          <p:cNvCxnSpPr/>
          <p:nvPr/>
        </p:nvCxnSpPr>
        <p:spPr>
          <a:xfrm flipV="1">
            <a:off x="384988" y="2791170"/>
            <a:ext cx="1971098" cy="1548185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Прямоугольник 27"/>
          <p:cNvSpPr/>
          <p:nvPr/>
        </p:nvSpPr>
        <p:spPr>
          <a:xfrm>
            <a:off x="2661770" y="2715964"/>
            <a:ext cx="1017879" cy="61755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b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!!!</a:t>
            </a:r>
            <a:endParaRPr lang="ru-RU" sz="6000" b="1" dirty="0">
              <a:solidFill>
                <a:srgbClr val="FF0000"/>
              </a:solidFill>
              <a:latin typeface="Gabriola" panose="04040605051002020D02" pitchFamily="82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121378" y="767736"/>
            <a:ext cx="189711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н</a:t>
            </a:r>
            <a:r>
              <a:rPr lang="ru-RU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адёжность - приоритет</a:t>
            </a:r>
          </a:p>
        </p:txBody>
      </p:sp>
      <p:pic>
        <p:nvPicPr>
          <p:cNvPr id="29" name="Picture 11" descr="C:\Users\Belorukov\Desktop\ЛОГО реальное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244" y="202812"/>
            <a:ext cx="2365406" cy="571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0" name="Picture 2" descr="https://image.freepik.com/free-icon/competition_318-11520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0709" y="979747"/>
            <a:ext cx="375541" cy="448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6955874"/>
      </p:ext>
    </p:extLst>
  </p:cSld>
  <p:clrMapOvr>
    <a:masterClrMapping/>
  </p:clrMapOvr>
  <p:transition spd="slow">
    <p:fade/>
    <p:sndAc>
      <p:stSnd>
        <p:snd r:embed="rId2" name="drumroll.wav"/>
      </p:stSnd>
    </p:sndAc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/>
          <p:cNvSpPr txBox="1"/>
          <p:nvPr/>
        </p:nvSpPr>
        <p:spPr>
          <a:xfrm>
            <a:off x="1185360" y="1571326"/>
            <a:ext cx="10391597" cy="4216539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    </a:t>
            </a:r>
            <a:r>
              <a:rPr lang="ru-RU" sz="2000" b="1" u="sng" dirty="0" smtClean="0"/>
              <a:t>Почему большинство производителей устанавливают трубчатые ТЭНы</a:t>
            </a:r>
            <a:r>
              <a:rPr lang="en-US" sz="2000" b="1" u="sng" dirty="0"/>
              <a:t>?</a:t>
            </a:r>
            <a:endParaRPr lang="ru-RU" sz="2000" b="1" u="sng" dirty="0" smtClean="0"/>
          </a:p>
          <a:p>
            <a:endParaRPr lang="ru-RU" sz="2400" b="1" u="sng" dirty="0"/>
          </a:p>
          <a:p>
            <a:endParaRPr lang="ru-RU" sz="2400" b="1" dirty="0"/>
          </a:p>
          <a:p>
            <a:endParaRPr lang="ru-RU" sz="2400" b="1" u="sng" dirty="0" smtClean="0"/>
          </a:p>
          <a:p>
            <a:endParaRPr lang="ru-RU" sz="1600" dirty="0" smtClean="0"/>
          </a:p>
          <a:p>
            <a:endParaRPr lang="ru-RU" sz="1600" dirty="0"/>
          </a:p>
          <a:p>
            <a:endParaRPr lang="ru-RU" sz="2400" b="1" u="sng" dirty="0" smtClean="0"/>
          </a:p>
          <a:p>
            <a:endParaRPr lang="en-US" sz="2400" b="1" dirty="0" smtClean="0"/>
          </a:p>
          <a:p>
            <a:endParaRPr lang="en-US" sz="2400" b="1" dirty="0"/>
          </a:p>
          <a:p>
            <a:endParaRPr lang="en-US" sz="2400" b="1" dirty="0" smtClean="0"/>
          </a:p>
          <a:p>
            <a:endParaRPr lang="en-US" sz="2400" b="1" dirty="0"/>
          </a:p>
          <a:p>
            <a:endParaRPr lang="ru-RU" sz="2400" b="1" dirty="0" smtClean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19666-7C20-4821-9636-E77DEA92F572}" type="slidenum">
              <a:rPr lang="de-DE" smtClean="0"/>
              <a:pPr/>
              <a:t>9</a:t>
            </a:fld>
            <a:endParaRPr lang="de-DE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8409215" y="202812"/>
            <a:ext cx="3020786" cy="7034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Picture 8" descr="C:\Users\Belorukov\Desktop\папи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32766" y="114845"/>
            <a:ext cx="2049788" cy="497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Прямоугольник 13"/>
          <p:cNvSpPr/>
          <p:nvPr/>
        </p:nvSpPr>
        <p:spPr>
          <a:xfrm>
            <a:off x="689113" y="202812"/>
            <a:ext cx="3801244" cy="89936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75" name="Picture 3" descr="C:\Users\Belorukov\Desktop\3601030380181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9462" y="2132785"/>
            <a:ext cx="1858326" cy="16353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feld 4"/>
          <p:cNvSpPr txBox="1"/>
          <p:nvPr/>
        </p:nvSpPr>
        <p:spPr>
          <a:xfrm>
            <a:off x="3750984" y="809791"/>
            <a:ext cx="5376687" cy="584775"/>
          </a:xfrm>
          <a:prstGeom prst="rect">
            <a:avLst/>
          </a:prstGeom>
          <a:noFill/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ru-RU" sz="3200" u="sng" dirty="0" smtClean="0"/>
              <a:t>Конкурентные преимущества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4170360" y="2064379"/>
            <a:ext cx="7022876" cy="357405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400" dirty="0">
                <a:solidFill>
                  <a:schemeClr val="accent2">
                    <a:lumMod val="50000"/>
                  </a:schemeClr>
                </a:solidFill>
              </a:rPr>
              <a:t>            </a:t>
            </a:r>
            <a:r>
              <a:rPr lang="ru-RU" sz="1400" dirty="0">
                <a:solidFill>
                  <a:schemeClr val="accent5">
                    <a:lumMod val="75000"/>
                  </a:schemeClr>
                </a:solidFill>
              </a:rPr>
              <a:t>Э</a:t>
            </a:r>
            <a:r>
              <a:rPr lang="ru-RU" sz="1400" dirty="0" smtClean="0">
                <a:solidFill>
                  <a:schemeClr val="accent5">
                    <a:lumMod val="75000"/>
                  </a:schemeClr>
                </a:solidFill>
              </a:rPr>
              <a:t>то </a:t>
            </a:r>
            <a:r>
              <a:rPr lang="ru-RU" sz="1400" dirty="0">
                <a:solidFill>
                  <a:schemeClr val="accent5">
                    <a:lumMod val="75000"/>
                  </a:schemeClr>
                </a:solidFill>
              </a:rPr>
              <a:t>дешевле и проще. </a:t>
            </a:r>
            <a:r>
              <a:rPr lang="ru-RU" sz="1400" dirty="0" smtClean="0">
                <a:solidFill>
                  <a:schemeClr val="accent5">
                    <a:lumMod val="75000"/>
                  </a:schemeClr>
                </a:solidFill>
              </a:rPr>
              <a:t>Трубчатые </a:t>
            </a:r>
            <a:r>
              <a:rPr lang="ru-RU" sz="1400" dirty="0">
                <a:solidFill>
                  <a:schemeClr val="accent5">
                    <a:lumMod val="75000"/>
                  </a:schemeClr>
                </a:solidFill>
              </a:rPr>
              <a:t>термоэлементы поставляются и устанавливаются в термопрессы в полностью готовом виде – это экономит </a:t>
            </a:r>
            <a:r>
              <a:rPr lang="ru-RU" sz="1400" dirty="0" smtClean="0">
                <a:solidFill>
                  <a:schemeClr val="accent5">
                    <a:lumMod val="75000"/>
                  </a:schemeClr>
                </a:solidFill>
              </a:rPr>
              <a:t>время производства прессов. Но в </a:t>
            </a:r>
            <a:r>
              <a:rPr lang="ru-RU" sz="1400" dirty="0">
                <a:solidFill>
                  <a:schemeClr val="accent5">
                    <a:lumMod val="75000"/>
                  </a:schemeClr>
                </a:solidFill>
              </a:rPr>
              <a:t>результате </a:t>
            </a:r>
            <a:r>
              <a:rPr lang="ru-RU" sz="1400" dirty="0" smtClean="0">
                <a:solidFill>
                  <a:schemeClr val="accent5">
                    <a:lumMod val="75000"/>
                  </a:schemeClr>
                </a:solidFill>
              </a:rPr>
              <a:t>отрицательно </a:t>
            </a:r>
            <a:r>
              <a:rPr lang="ru-RU" sz="1400" dirty="0">
                <a:solidFill>
                  <a:schemeClr val="accent5">
                    <a:lumMod val="75000"/>
                  </a:schemeClr>
                </a:solidFill>
              </a:rPr>
              <a:t>отражается на качестве. </a:t>
            </a:r>
            <a:r>
              <a:rPr lang="ru-RU" sz="1400" dirty="0" smtClean="0">
                <a:solidFill>
                  <a:schemeClr val="accent5">
                    <a:lumMod val="75000"/>
                  </a:schemeClr>
                </a:solidFill>
              </a:rPr>
              <a:t>Зачастую трубчатые ТЭНы заплавляются в плиту термопресса при производстве, чтобы упростить и удешевить стоимость их сборки.</a:t>
            </a:r>
          </a:p>
          <a:p>
            <a:endParaRPr lang="ru-RU" sz="1400" dirty="0">
              <a:solidFill>
                <a:schemeClr val="accent5">
                  <a:lumMod val="75000"/>
                </a:schemeClr>
              </a:solidFill>
            </a:endParaRPr>
          </a:p>
          <a:p>
            <a:r>
              <a:rPr lang="ru-RU" sz="1400" dirty="0" smtClean="0">
                <a:solidFill>
                  <a:schemeClr val="accent5">
                    <a:lumMod val="75000"/>
                  </a:schemeClr>
                </a:solidFill>
              </a:rPr>
              <a:t>             При </a:t>
            </a:r>
            <a:r>
              <a:rPr lang="ru-RU" sz="1400" dirty="0">
                <a:solidFill>
                  <a:schemeClr val="accent5">
                    <a:lumMod val="75000"/>
                  </a:schemeClr>
                </a:solidFill>
              </a:rPr>
              <a:t>использовании </a:t>
            </a:r>
            <a:r>
              <a:rPr lang="ru-RU" sz="1400" b="1" dirty="0" smtClean="0">
                <a:solidFill>
                  <a:schemeClr val="accent5">
                    <a:lumMod val="75000"/>
                  </a:schemeClr>
                </a:solidFill>
              </a:rPr>
              <a:t>плоского миканитового термоэлемента </a:t>
            </a:r>
            <a:r>
              <a:rPr lang="ru-RU" sz="1400" dirty="0" smtClean="0">
                <a:solidFill>
                  <a:schemeClr val="accent5">
                    <a:lumMod val="75000"/>
                  </a:schemeClr>
                </a:solidFill>
              </a:rPr>
              <a:t>его установка </a:t>
            </a:r>
            <a:r>
              <a:rPr lang="ru-RU" sz="1400" dirty="0">
                <a:solidFill>
                  <a:schemeClr val="accent5">
                    <a:lumMod val="75000"/>
                  </a:schemeClr>
                </a:solidFill>
              </a:rPr>
              <a:t>в пресс происходит вручную – в результате, каждая машина является «hand-made». Это </a:t>
            </a:r>
            <a:r>
              <a:rPr lang="ru-RU" sz="1400" dirty="0" smtClean="0">
                <a:solidFill>
                  <a:schemeClr val="accent5">
                    <a:lumMod val="75000"/>
                  </a:schemeClr>
                </a:solidFill>
              </a:rPr>
              <a:t>сильно </a:t>
            </a:r>
            <a:r>
              <a:rPr lang="ru-RU" sz="1400" dirty="0">
                <a:solidFill>
                  <a:schemeClr val="accent5">
                    <a:lumMod val="75000"/>
                  </a:schemeClr>
                </a:solidFill>
              </a:rPr>
              <a:t>отличает их по уровню качества </a:t>
            </a:r>
            <a:r>
              <a:rPr lang="ru-RU" sz="1400" dirty="0" smtClean="0">
                <a:solidFill>
                  <a:schemeClr val="accent5">
                    <a:lumMod val="75000"/>
                  </a:schemeClr>
                </a:solidFill>
              </a:rPr>
              <a:t>- как </a:t>
            </a:r>
            <a:r>
              <a:rPr lang="ru-RU" sz="1400" dirty="0">
                <a:solidFill>
                  <a:schemeClr val="accent5">
                    <a:lumMod val="75000"/>
                  </a:schemeClr>
                </a:solidFill>
              </a:rPr>
              <a:t>нагрева плиты, так и </a:t>
            </a:r>
            <a:r>
              <a:rPr lang="ru-RU" sz="1400" dirty="0" smtClean="0">
                <a:solidFill>
                  <a:schemeClr val="accent5">
                    <a:lumMod val="75000"/>
                  </a:schemeClr>
                </a:solidFill>
              </a:rPr>
              <a:t>надежности сборки </a:t>
            </a:r>
            <a:r>
              <a:rPr lang="ru-RU" sz="1400" dirty="0">
                <a:solidFill>
                  <a:schemeClr val="accent5">
                    <a:lumMod val="75000"/>
                  </a:schemeClr>
                </a:solidFill>
              </a:rPr>
              <a:t>в целом. </a:t>
            </a:r>
            <a:endParaRPr lang="ru-RU" sz="1400" dirty="0" smtClean="0">
              <a:solidFill>
                <a:schemeClr val="accent5">
                  <a:lumMod val="75000"/>
                </a:schemeClr>
              </a:solidFill>
            </a:endParaRPr>
          </a:p>
          <a:p>
            <a:endParaRPr lang="ru-RU" sz="1400" dirty="0">
              <a:solidFill>
                <a:schemeClr val="tx1"/>
              </a:solidFill>
            </a:endParaRPr>
          </a:p>
          <a:p>
            <a:r>
              <a:rPr lang="ru-RU" sz="1200" i="1" dirty="0" smtClean="0">
                <a:solidFill>
                  <a:schemeClr val="tx1"/>
                </a:solidFill>
              </a:rPr>
              <a:t>                Только </a:t>
            </a:r>
            <a:r>
              <a:rPr lang="ru-RU" sz="1200" i="1" dirty="0">
                <a:solidFill>
                  <a:schemeClr val="tx1"/>
                </a:solidFill>
              </a:rPr>
              <a:t>представьте себе, для примера: у </a:t>
            </a:r>
            <a:r>
              <a:rPr lang="ru-RU" sz="1200" i="1" dirty="0" smtClean="0">
                <a:solidFill>
                  <a:schemeClr val="tx1"/>
                </a:solidFill>
              </a:rPr>
              <a:t>известного </a:t>
            </a:r>
            <a:r>
              <a:rPr lang="ru-RU" sz="1200" i="1" dirty="0">
                <a:solidFill>
                  <a:schemeClr val="tx1"/>
                </a:solidFill>
              </a:rPr>
              <a:t>европейского производителя </a:t>
            </a:r>
            <a:r>
              <a:rPr lang="en-US" sz="1200" i="1" dirty="0" smtClean="0">
                <a:solidFill>
                  <a:schemeClr val="tx1"/>
                </a:solidFill>
              </a:rPr>
              <a:t>SISER </a:t>
            </a:r>
            <a:r>
              <a:rPr lang="ru-RU" sz="1200" i="1" dirty="0" smtClean="0">
                <a:solidFill>
                  <a:schemeClr val="tx1"/>
                </a:solidFill>
              </a:rPr>
              <a:t>(что </a:t>
            </a:r>
            <a:r>
              <a:rPr lang="ru-RU" sz="1200" i="1" dirty="0">
                <a:solidFill>
                  <a:schemeClr val="tx1"/>
                </a:solidFill>
              </a:rPr>
              <a:t>уж говорить о бюджетных китайских машинах!) при работе у прогретого термопресса температура «плавает» до 6</a:t>
            </a:r>
            <a:r>
              <a:rPr lang="ru-RU" sz="1200" i="1" dirty="0" smtClean="0">
                <a:solidFill>
                  <a:schemeClr val="tx1"/>
                </a:solidFill>
              </a:rPr>
              <a:t>-8 </a:t>
            </a:r>
            <a:r>
              <a:rPr lang="ru-RU" sz="1200" i="1" dirty="0">
                <a:solidFill>
                  <a:schemeClr val="tx1"/>
                </a:solidFill>
              </a:rPr>
              <a:t>˚</a:t>
            </a:r>
            <a:r>
              <a:rPr lang="ru-RU" sz="1200" i="1" dirty="0" smtClean="0">
                <a:solidFill>
                  <a:schemeClr val="tx1"/>
                </a:solidFill>
              </a:rPr>
              <a:t>С</a:t>
            </a:r>
            <a:r>
              <a:rPr lang="en-US" sz="1200" i="1" dirty="0" smtClean="0">
                <a:solidFill>
                  <a:schemeClr val="tx1"/>
                </a:solidFill>
              </a:rPr>
              <a:t> </a:t>
            </a:r>
            <a:r>
              <a:rPr lang="ru-RU" sz="1200" i="1" dirty="0" smtClean="0">
                <a:solidFill>
                  <a:schemeClr val="tx1"/>
                </a:solidFill>
              </a:rPr>
              <a:t>(это </a:t>
            </a:r>
            <a:r>
              <a:rPr lang="ru-RU" sz="1200" i="1" dirty="0">
                <a:solidFill>
                  <a:schemeClr val="tx1"/>
                </a:solidFill>
              </a:rPr>
              <a:t>отображается на </a:t>
            </a:r>
            <a:r>
              <a:rPr lang="ru-RU" sz="1200" i="1" dirty="0" smtClean="0">
                <a:solidFill>
                  <a:schemeClr val="tx1"/>
                </a:solidFill>
              </a:rPr>
              <a:t>дисплее, вы можете просто понаблюдать). </a:t>
            </a:r>
            <a:r>
              <a:rPr lang="ru-RU" sz="1200" i="1" dirty="0">
                <a:solidFill>
                  <a:schemeClr val="tx1"/>
                </a:solidFill>
              </a:rPr>
              <a:t>Для процесса сублимационной печати такие скачки термопрессов сильно превышают критический допуск. И если для термопленок (особенно бюджетных серий) такие скачки </a:t>
            </a:r>
            <a:r>
              <a:rPr lang="ru-RU" sz="1200" i="1" dirty="0" smtClean="0">
                <a:solidFill>
                  <a:schemeClr val="tx1"/>
                </a:solidFill>
              </a:rPr>
              <a:t>являются чуть менее критичными (но НЕ РЕКОМЕНДУЮТСЯ), </a:t>
            </a:r>
            <a:r>
              <a:rPr lang="ru-RU" sz="1200" i="1" dirty="0">
                <a:solidFill>
                  <a:schemeClr val="tx1"/>
                </a:solidFill>
              </a:rPr>
              <a:t>то </a:t>
            </a:r>
            <a:r>
              <a:rPr lang="ru-RU" sz="1200" i="1" dirty="0" smtClean="0">
                <a:solidFill>
                  <a:schemeClr val="tx1"/>
                </a:solidFill>
              </a:rPr>
              <a:t>при </a:t>
            </a:r>
            <a:r>
              <a:rPr lang="ru-RU" sz="1200" i="1" dirty="0">
                <a:solidFill>
                  <a:schemeClr val="tx1"/>
                </a:solidFill>
              </a:rPr>
              <a:t>сублимационной печати это непременно оставит непрокрашенные сегменты </a:t>
            </a:r>
            <a:r>
              <a:rPr lang="ru-RU" sz="1200" i="1" dirty="0" smtClean="0">
                <a:solidFill>
                  <a:schemeClr val="tx1"/>
                </a:solidFill>
              </a:rPr>
              <a:t>изображения на </a:t>
            </a:r>
            <a:r>
              <a:rPr lang="ru-RU" sz="1200" i="1" dirty="0">
                <a:solidFill>
                  <a:schemeClr val="tx1"/>
                </a:solidFill>
              </a:rPr>
              <a:t>текстильном изделии. </a:t>
            </a:r>
            <a:endParaRPr lang="ru-RU" sz="1200" i="1" dirty="0" smtClean="0">
              <a:solidFill>
                <a:schemeClr val="tx1"/>
              </a:solidFill>
            </a:endParaRPr>
          </a:p>
          <a:p>
            <a:r>
              <a:rPr lang="ru-RU" sz="1200" i="1" dirty="0">
                <a:solidFill>
                  <a:schemeClr val="tx1"/>
                </a:solidFill>
              </a:rPr>
              <a:t> </a:t>
            </a:r>
            <a:r>
              <a:rPr lang="ru-RU" sz="1200" i="1" dirty="0" smtClean="0">
                <a:solidFill>
                  <a:schemeClr val="tx1"/>
                </a:solidFill>
              </a:rPr>
              <a:t>               У термопрессов </a:t>
            </a:r>
            <a:r>
              <a:rPr lang="en-US" sz="1200" b="1" i="1" dirty="0" smtClean="0">
                <a:solidFill>
                  <a:schemeClr val="tx1"/>
                </a:solidFill>
              </a:rPr>
              <a:t>TEMPRES</a:t>
            </a:r>
            <a:r>
              <a:rPr lang="en-US" sz="1200" i="1" dirty="0" smtClean="0">
                <a:solidFill>
                  <a:schemeClr val="tx1"/>
                </a:solidFill>
              </a:rPr>
              <a:t> </a:t>
            </a:r>
            <a:r>
              <a:rPr lang="ru-RU" sz="1200" i="1" dirty="0" smtClean="0">
                <a:solidFill>
                  <a:schemeClr val="tx1"/>
                </a:solidFill>
              </a:rPr>
              <a:t>разница перепадов может составлять </a:t>
            </a:r>
            <a:r>
              <a:rPr lang="ru-RU" sz="1200" i="1" dirty="0">
                <a:solidFill>
                  <a:schemeClr val="tx1"/>
                </a:solidFill>
              </a:rPr>
              <a:t>всего </a:t>
            </a:r>
            <a:r>
              <a:rPr lang="ru-RU" sz="1200" i="1" dirty="0" smtClean="0">
                <a:solidFill>
                  <a:schemeClr val="tx1"/>
                </a:solidFill>
              </a:rPr>
              <a:t>1</a:t>
            </a:r>
            <a:r>
              <a:rPr lang="ru-RU" sz="1200" i="1" dirty="0">
                <a:solidFill>
                  <a:schemeClr val="tx1"/>
                </a:solidFill>
              </a:rPr>
              <a:t> ˚</a:t>
            </a:r>
            <a:r>
              <a:rPr lang="ru-RU" sz="1200" i="1" dirty="0" smtClean="0">
                <a:solidFill>
                  <a:schemeClr val="tx1"/>
                </a:solidFill>
              </a:rPr>
              <a:t>С</a:t>
            </a:r>
            <a:r>
              <a:rPr lang="en-US" sz="1200" i="1" dirty="0">
                <a:solidFill>
                  <a:schemeClr val="tx1"/>
                </a:solidFill>
              </a:rPr>
              <a:t>.</a:t>
            </a:r>
            <a:endParaRPr lang="ru-RU" sz="1200" i="1" dirty="0">
              <a:solidFill>
                <a:schemeClr val="tx1"/>
              </a:solidFill>
            </a:endParaRPr>
          </a:p>
        </p:txBody>
      </p:sp>
      <p:pic>
        <p:nvPicPr>
          <p:cNvPr id="18" name="Picture 4" descr="C:\Users\Belorukov\Desktop\WhatsApp Image 2019-04-22 at 12.11.50.jpe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4211" r="3198" b="4297"/>
          <a:stretch/>
        </p:blipFill>
        <p:spPr bwMode="auto">
          <a:xfrm rot="21098280">
            <a:off x="1140159" y="3975538"/>
            <a:ext cx="2009537" cy="1646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Box 23"/>
          <p:cNvSpPr txBox="1"/>
          <p:nvPr/>
        </p:nvSpPr>
        <p:spPr>
          <a:xfrm>
            <a:off x="1121378" y="767736"/>
            <a:ext cx="189711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н</a:t>
            </a:r>
            <a:r>
              <a:rPr lang="ru-RU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адёжность - приоритет</a:t>
            </a:r>
          </a:p>
        </p:txBody>
      </p:sp>
      <p:pic>
        <p:nvPicPr>
          <p:cNvPr id="25" name="Picture 11" descr="C:\Users\Belorukov\Desktop\ЛОГО реальное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244" y="202812"/>
            <a:ext cx="2365406" cy="571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https://cdn.onlinewebfonts.com/svg/img_396806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51" y="1571326"/>
            <a:ext cx="502455" cy="516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243642"/>
      </p:ext>
    </p:extLst>
  </p:cSld>
  <p:clrMapOvr>
    <a:masterClrMapping/>
  </p:clrMapOvr>
  <p:transition spd="slow">
    <p:fade/>
    <p:sndAc>
      <p:stSnd>
        <p:snd r:embed="rId2" name="drumroll.wav"/>
      </p:stSnd>
    </p:sndAc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/>
          <p:cNvSpPr txBox="1"/>
          <p:nvPr/>
        </p:nvSpPr>
        <p:spPr>
          <a:xfrm>
            <a:off x="1185360" y="1571326"/>
            <a:ext cx="10391597" cy="452431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    </a:t>
            </a:r>
            <a:r>
              <a:rPr lang="ru-RU" sz="2000" b="1" u="sng" dirty="0" smtClean="0"/>
              <a:t>Почему в соединениях подвижных деталей прессов </a:t>
            </a:r>
            <a:r>
              <a:rPr lang="en-US" sz="2000" b="1" u="sng" dirty="0" smtClean="0"/>
              <a:t>TEMPRES </a:t>
            </a:r>
            <a:r>
              <a:rPr lang="ru-RU" sz="2000" b="1" u="sng" dirty="0" smtClean="0"/>
              <a:t>не устанавливаются тефлоновые шайбы?</a:t>
            </a:r>
          </a:p>
          <a:p>
            <a:endParaRPr lang="ru-RU" sz="2400" b="1" u="sng" dirty="0"/>
          </a:p>
          <a:p>
            <a:endParaRPr lang="ru-RU" sz="2400" b="1" dirty="0"/>
          </a:p>
          <a:p>
            <a:endParaRPr lang="ru-RU" sz="2400" b="1" u="sng" dirty="0" smtClean="0"/>
          </a:p>
          <a:p>
            <a:endParaRPr lang="ru-RU" sz="1600" dirty="0" smtClean="0"/>
          </a:p>
          <a:p>
            <a:endParaRPr lang="ru-RU" sz="1600" dirty="0"/>
          </a:p>
          <a:p>
            <a:endParaRPr lang="ru-RU" sz="2400" b="1" u="sng" dirty="0" smtClean="0"/>
          </a:p>
          <a:p>
            <a:endParaRPr lang="en-US" sz="2400" b="1" dirty="0" smtClean="0"/>
          </a:p>
          <a:p>
            <a:endParaRPr lang="en-US" sz="2400" b="1" dirty="0"/>
          </a:p>
          <a:p>
            <a:endParaRPr lang="en-US" sz="2400" b="1" dirty="0" smtClean="0"/>
          </a:p>
          <a:p>
            <a:endParaRPr lang="en-US" sz="2400" b="1" dirty="0"/>
          </a:p>
          <a:p>
            <a:endParaRPr lang="ru-RU" sz="2400" b="1" dirty="0" smtClean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19666-7C20-4821-9636-E77DEA92F572}" type="slidenum">
              <a:rPr lang="de-DE" smtClean="0"/>
              <a:pPr/>
              <a:t>10</a:t>
            </a:fld>
            <a:endParaRPr lang="de-DE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8409215" y="202812"/>
            <a:ext cx="3020786" cy="7034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Picture 8" descr="C:\Users\Belorukov\Desktop\папи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32766" y="114845"/>
            <a:ext cx="2049788" cy="497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Прямоугольник 13"/>
          <p:cNvSpPr/>
          <p:nvPr/>
        </p:nvSpPr>
        <p:spPr>
          <a:xfrm>
            <a:off x="689113" y="202812"/>
            <a:ext cx="3801244" cy="89936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Textfeld 4"/>
          <p:cNvSpPr txBox="1"/>
          <p:nvPr/>
        </p:nvSpPr>
        <p:spPr>
          <a:xfrm>
            <a:off x="3750984" y="809791"/>
            <a:ext cx="5376687" cy="584775"/>
          </a:xfrm>
          <a:prstGeom prst="rect">
            <a:avLst/>
          </a:prstGeom>
          <a:noFill/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ru-RU" sz="3200" u="sng" dirty="0" smtClean="0"/>
              <a:t>Конкурентные преимущества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4660218" y="2592742"/>
            <a:ext cx="6443210" cy="25223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400" dirty="0">
                <a:solidFill>
                  <a:schemeClr val="accent2">
                    <a:lumMod val="50000"/>
                  </a:schemeClr>
                </a:solidFill>
              </a:rPr>
              <a:t>            </a:t>
            </a:r>
            <a:r>
              <a:rPr lang="ru-RU" sz="1400" dirty="0" smtClean="0">
                <a:solidFill>
                  <a:schemeClr val="accent5">
                    <a:lumMod val="75000"/>
                  </a:schemeClr>
                </a:solidFill>
              </a:rPr>
              <a:t>Казалось бы: это делает ход мягче и исключает появление скрипов. </a:t>
            </a:r>
          </a:p>
          <a:p>
            <a:endParaRPr lang="ru-RU" sz="1400" dirty="0">
              <a:solidFill>
                <a:schemeClr val="accent5">
                  <a:lumMod val="75000"/>
                </a:schemeClr>
              </a:solidFill>
            </a:endParaRPr>
          </a:p>
          <a:p>
            <a:r>
              <a:rPr lang="ru-RU" sz="1400" dirty="0" smtClean="0">
                <a:solidFill>
                  <a:schemeClr val="accent5">
                    <a:lumMod val="75000"/>
                  </a:schemeClr>
                </a:solidFill>
              </a:rPr>
              <a:t>             Однако, проблема – в том, что использование тефлоновых шайб резко сокращает срок службы термопрессов. У таких шайб</a:t>
            </a:r>
            <a:r>
              <a:rPr lang="en-US" sz="1400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sz="1400" dirty="0" smtClean="0">
                <a:solidFill>
                  <a:schemeClr val="accent5">
                    <a:lumMod val="75000"/>
                  </a:schemeClr>
                </a:solidFill>
              </a:rPr>
              <a:t>и прочих деталей время износа очень короткое. </a:t>
            </a:r>
            <a:r>
              <a:rPr lang="en-US" sz="1400" b="1" dirty="0" smtClean="0">
                <a:solidFill>
                  <a:schemeClr val="accent5">
                    <a:lumMod val="75000"/>
                  </a:schemeClr>
                </a:solidFill>
              </a:rPr>
              <a:t>TEMPRES</a:t>
            </a:r>
            <a:r>
              <a:rPr lang="en-US" sz="1400" dirty="0" smtClean="0">
                <a:solidFill>
                  <a:schemeClr val="accent5">
                    <a:lumMod val="75000"/>
                  </a:schemeClr>
                </a:solidFill>
              </a:rPr>
              <a:t> – </a:t>
            </a:r>
            <a:r>
              <a:rPr lang="ru-RU" sz="1400" dirty="0" smtClean="0">
                <a:solidFill>
                  <a:schemeClr val="accent5">
                    <a:lumMod val="75000"/>
                  </a:schemeClr>
                </a:solidFill>
              </a:rPr>
              <a:t>оборудование профессионального класса, и главный приоритет компании – это </a:t>
            </a:r>
            <a:r>
              <a:rPr lang="ru-RU" sz="1400" b="1" dirty="0" smtClean="0">
                <a:solidFill>
                  <a:schemeClr val="accent5">
                    <a:lumMod val="75000"/>
                  </a:schemeClr>
                </a:solidFill>
              </a:rPr>
              <a:t>надёжность</a:t>
            </a:r>
            <a:r>
              <a:rPr lang="ru-RU" sz="1400" dirty="0" smtClean="0">
                <a:solidFill>
                  <a:schemeClr val="accent5">
                    <a:lumMod val="75000"/>
                  </a:schemeClr>
                </a:solidFill>
              </a:rPr>
              <a:t>. В оборудовании </a:t>
            </a:r>
            <a:r>
              <a:rPr lang="en-US" sz="1400" dirty="0" smtClean="0">
                <a:solidFill>
                  <a:schemeClr val="accent5">
                    <a:lumMod val="75000"/>
                  </a:schemeClr>
                </a:solidFill>
              </a:rPr>
              <a:t>TEMPRES</a:t>
            </a:r>
            <a:r>
              <a:rPr lang="ru-RU" sz="1400" dirty="0" smtClean="0">
                <a:solidFill>
                  <a:schemeClr val="accent5">
                    <a:lumMod val="75000"/>
                  </a:schemeClr>
                </a:solidFill>
              </a:rPr>
              <a:t> используются только более дорогие и качественные бронзовые шайбы, которые обладают высочайшей износостойкостью. </a:t>
            </a:r>
            <a:r>
              <a:rPr lang="ru-RU" sz="1400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endParaRPr lang="ru-RU" sz="1400" dirty="0" smtClean="0">
              <a:solidFill>
                <a:schemeClr val="accent5">
                  <a:lumMod val="75000"/>
                </a:schemeClr>
              </a:solidFill>
            </a:endParaRPr>
          </a:p>
          <a:p>
            <a:endParaRPr lang="ru-RU" sz="1400" dirty="0">
              <a:solidFill>
                <a:schemeClr val="accent5">
                  <a:lumMod val="75000"/>
                </a:schemeClr>
              </a:solidFill>
            </a:endParaRPr>
          </a:p>
          <a:p>
            <a:r>
              <a:rPr lang="ru-RU" sz="1200" i="1" dirty="0" smtClean="0">
                <a:solidFill>
                  <a:schemeClr val="accent2">
                    <a:lumMod val="50000"/>
                  </a:schemeClr>
                </a:solidFill>
              </a:rPr>
              <a:t>Скрипы лучше предотвращать, обрабатывая места соединений подвижных деталей маслом, не более 1 раза в 2 месяца.</a:t>
            </a:r>
          </a:p>
          <a:p>
            <a:endParaRPr lang="ru-RU" sz="1400" dirty="0">
              <a:solidFill>
                <a:schemeClr val="tx1"/>
              </a:solidFill>
            </a:endParaRPr>
          </a:p>
        </p:txBody>
      </p:sp>
      <p:pic>
        <p:nvPicPr>
          <p:cNvPr id="15" name="Picture 3" descr="C:\Users\Belorukov\Desktop\ПОСТАВЩИКИ\ПРЕССЫ\Temshop\TEMPRES pictures\123456.jpe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3649"/>
          <a:stretch/>
        </p:blipFill>
        <p:spPr bwMode="auto">
          <a:xfrm>
            <a:off x="2000787" y="2564671"/>
            <a:ext cx="1008401" cy="1357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3" descr="C:\Users\Belorukov\Desktop\ПОСТАВЩИКИ\ПРЕССЫ\Temshop\TEMPRES pictures\123456.jpe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247"/>
          <a:stretch/>
        </p:blipFill>
        <p:spPr bwMode="auto">
          <a:xfrm>
            <a:off x="2021467" y="4133215"/>
            <a:ext cx="1041475" cy="1442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9" name="Прямая соединительная линия 18"/>
          <p:cNvCxnSpPr/>
          <p:nvPr/>
        </p:nvCxnSpPr>
        <p:spPr>
          <a:xfrm flipH="1">
            <a:off x="2000787" y="2564671"/>
            <a:ext cx="1008401" cy="1357551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/>
          <p:nvPr/>
        </p:nvCxnSpPr>
        <p:spPr>
          <a:xfrm>
            <a:off x="2000787" y="2564671"/>
            <a:ext cx="1008401" cy="1357551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Прямоугольник 23"/>
          <p:cNvSpPr/>
          <p:nvPr/>
        </p:nvSpPr>
        <p:spPr>
          <a:xfrm>
            <a:off x="1420420" y="4133215"/>
            <a:ext cx="604158" cy="61755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!!!</a:t>
            </a:r>
            <a:endParaRPr lang="ru-RU" sz="4000" b="1" dirty="0">
              <a:solidFill>
                <a:srgbClr val="FF0000"/>
              </a:solidFill>
              <a:latin typeface="Gabriola" panose="04040605051002020D02" pitchFamily="82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121378" y="767736"/>
            <a:ext cx="189711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н</a:t>
            </a:r>
            <a:r>
              <a:rPr lang="ru-RU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адёжность - приоритет</a:t>
            </a:r>
          </a:p>
        </p:txBody>
      </p:sp>
      <p:pic>
        <p:nvPicPr>
          <p:cNvPr id="26" name="Picture 11" descr="C:\Users\Belorukov\Desktop\ЛОГО реальное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244" y="202812"/>
            <a:ext cx="2365406" cy="571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https://cdn.onlinewebfonts.com/svg/img_396806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51" y="1571326"/>
            <a:ext cx="502455" cy="516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1423689"/>
      </p:ext>
    </p:extLst>
  </p:cSld>
  <p:clrMapOvr>
    <a:masterClrMapping/>
  </p:clrMapOvr>
  <p:transition spd="slow">
    <p:fade/>
    <p:sndAc>
      <p:stSnd>
        <p:snd r:embed="rId2" name="drumroll.wav"/>
      </p:stSnd>
    </p:sndAc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19666-7C20-4821-9636-E77DEA92F572}" type="slidenum">
              <a:rPr lang="de-DE" smtClean="0"/>
              <a:pPr/>
              <a:t>11</a:t>
            </a:fld>
            <a:endParaRPr lang="de-DE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8409215" y="202812"/>
            <a:ext cx="3020786" cy="7034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Picture 8" descr="C:\Users\Belorukov\Desktop\папи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32766" y="114845"/>
            <a:ext cx="2049788" cy="497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Прямоугольник 13"/>
          <p:cNvSpPr/>
          <p:nvPr/>
        </p:nvSpPr>
        <p:spPr>
          <a:xfrm>
            <a:off x="689113" y="202812"/>
            <a:ext cx="3801244" cy="89936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Textfeld 4"/>
          <p:cNvSpPr txBox="1"/>
          <p:nvPr/>
        </p:nvSpPr>
        <p:spPr>
          <a:xfrm>
            <a:off x="4800599" y="809791"/>
            <a:ext cx="2579915" cy="584775"/>
          </a:xfrm>
          <a:prstGeom prst="rect">
            <a:avLst/>
          </a:prstGeom>
          <a:noFill/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pPr algn="ctr"/>
            <a:r>
              <a:rPr lang="ru-RU" sz="3200" u="sng" dirty="0" smtClean="0"/>
              <a:t>ГДЕ КУПИТЬ?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1731947" y="1713307"/>
            <a:ext cx="4201321" cy="37649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000" b="1" dirty="0" smtClean="0">
                <a:solidFill>
                  <a:schemeClr val="accent2">
                    <a:lumMod val="50000"/>
                  </a:schemeClr>
                </a:solidFill>
              </a:rPr>
              <a:t>Москва, Воронеж, Нижний Новгород, Ярославль:</a:t>
            </a:r>
          </a:p>
          <a:p>
            <a:r>
              <a:rPr lang="ru-RU" sz="1000" dirty="0" smtClean="0">
                <a:solidFill>
                  <a:schemeClr val="accent2">
                    <a:lumMod val="50000"/>
                  </a:schemeClr>
                </a:solidFill>
              </a:rPr>
              <a:t>119285</a:t>
            </a:r>
            <a:r>
              <a:rPr lang="ru-RU" sz="1000" dirty="0">
                <a:solidFill>
                  <a:schemeClr val="accent2">
                    <a:lumMod val="50000"/>
                  </a:schemeClr>
                </a:solidFill>
              </a:rPr>
              <a:t>, Москва, ул. Мосфильмовская, д.1, кор.2 (территория киностудии</a:t>
            </a:r>
            <a:r>
              <a:rPr lang="ru-RU" sz="1000" dirty="0" smtClean="0">
                <a:solidFill>
                  <a:schemeClr val="accent2">
                    <a:lumMod val="50000"/>
                  </a:schemeClr>
                </a:solidFill>
              </a:rPr>
              <a:t>)</a:t>
            </a:r>
            <a:endParaRPr lang="ru-RU" sz="1000" dirty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ru-RU" sz="1000" dirty="0">
                <a:solidFill>
                  <a:schemeClr val="accent2">
                    <a:lumMod val="50000"/>
                  </a:schemeClr>
                </a:solidFill>
              </a:rPr>
              <a:t>Телефон: +7 (495) 933-37-56</a:t>
            </a:r>
            <a:r>
              <a:rPr lang="ru-RU" sz="1000" dirty="0" smtClean="0">
                <a:solidFill>
                  <a:schemeClr val="accent2">
                    <a:lumMod val="50000"/>
                  </a:schemeClr>
                </a:solidFill>
              </a:rPr>
              <a:t>;</a:t>
            </a:r>
            <a:endParaRPr lang="ru-RU" sz="1000" dirty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ru-RU" sz="1000" dirty="0">
                <a:solidFill>
                  <a:schemeClr val="accent2">
                    <a:lumMod val="50000"/>
                  </a:schemeClr>
                </a:solidFill>
              </a:rPr>
              <a:t>E-</a:t>
            </a:r>
            <a:r>
              <a:rPr lang="ru-RU" sz="1000" dirty="0" err="1">
                <a:solidFill>
                  <a:schemeClr val="accent2">
                    <a:lumMod val="50000"/>
                  </a:schemeClr>
                </a:solidFill>
              </a:rPr>
              <a:t>mail</a:t>
            </a:r>
            <a:r>
              <a:rPr lang="ru-RU" sz="1000" dirty="0">
                <a:solidFill>
                  <a:schemeClr val="accent2">
                    <a:lumMod val="50000"/>
                  </a:schemeClr>
                </a:solidFill>
              </a:rPr>
              <a:t>: </a:t>
            </a:r>
            <a:r>
              <a:rPr lang="ru-RU" sz="1000" dirty="0" smtClean="0">
                <a:solidFill>
                  <a:schemeClr val="accent2">
                    <a:lumMod val="50000"/>
                  </a:schemeClr>
                </a:solidFill>
                <a:hlinkClick r:id="rId4"/>
              </a:rPr>
              <a:t>msk@thppl.ru</a:t>
            </a:r>
            <a:endParaRPr lang="en-US" sz="1000" dirty="0" smtClean="0">
              <a:solidFill>
                <a:schemeClr val="accent2">
                  <a:lumMod val="50000"/>
                </a:schemeClr>
              </a:solidFill>
            </a:endParaRPr>
          </a:p>
          <a:p>
            <a:endParaRPr lang="ru-RU" sz="1000" dirty="0" smtClean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ru-RU" sz="1000" b="1" dirty="0" smtClean="0">
                <a:solidFill>
                  <a:schemeClr val="accent2">
                    <a:lumMod val="50000"/>
                  </a:schemeClr>
                </a:solidFill>
              </a:rPr>
              <a:t>Санкт-Петербург</a:t>
            </a:r>
            <a:endParaRPr lang="en-US" sz="1000" b="1" dirty="0" smtClean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ru-RU" sz="1000" dirty="0">
                <a:solidFill>
                  <a:schemeClr val="accent2">
                    <a:lumMod val="50000"/>
                  </a:schemeClr>
                </a:solidFill>
              </a:rPr>
              <a:t>198096, г. Санкт-Петербург, ул. Кронштадтская, д. 11, офис </a:t>
            </a:r>
            <a:r>
              <a:rPr lang="ru-RU" sz="1000" dirty="0" smtClean="0">
                <a:solidFill>
                  <a:schemeClr val="accent2">
                    <a:lumMod val="50000"/>
                  </a:schemeClr>
                </a:solidFill>
              </a:rPr>
              <a:t>411</a:t>
            </a:r>
            <a:endParaRPr lang="ru-RU" sz="1000" dirty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ru-RU" sz="1000" dirty="0">
                <a:solidFill>
                  <a:schemeClr val="accent2">
                    <a:lumMod val="50000"/>
                  </a:schemeClr>
                </a:solidFill>
              </a:rPr>
              <a:t>Телефон: +7 (812) </a:t>
            </a:r>
            <a:r>
              <a:rPr lang="ru-RU" sz="1000" dirty="0" smtClean="0">
                <a:solidFill>
                  <a:schemeClr val="accent2">
                    <a:lumMod val="50000"/>
                  </a:schemeClr>
                </a:solidFill>
              </a:rPr>
              <a:t>335-55-99</a:t>
            </a:r>
            <a:endParaRPr lang="ru-RU" sz="1000" dirty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ru-RU" sz="1000" dirty="0">
                <a:solidFill>
                  <a:schemeClr val="accent2">
                    <a:lumMod val="50000"/>
                  </a:schemeClr>
                </a:solidFill>
              </a:rPr>
              <a:t>Факс: +7 (812) </a:t>
            </a:r>
            <a:r>
              <a:rPr lang="ru-RU" sz="1000" dirty="0" smtClean="0">
                <a:solidFill>
                  <a:schemeClr val="accent2">
                    <a:lumMod val="50000"/>
                  </a:schemeClr>
                </a:solidFill>
              </a:rPr>
              <a:t>335-55-99</a:t>
            </a:r>
            <a:endParaRPr lang="ru-RU" sz="1000" dirty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ru-RU" sz="1000" dirty="0">
                <a:solidFill>
                  <a:schemeClr val="accent2">
                    <a:lumMod val="50000"/>
                  </a:schemeClr>
                </a:solidFill>
              </a:rPr>
              <a:t>E-</a:t>
            </a:r>
            <a:r>
              <a:rPr lang="ru-RU" sz="1000" dirty="0" err="1">
                <a:solidFill>
                  <a:schemeClr val="accent2">
                    <a:lumMod val="50000"/>
                  </a:schemeClr>
                </a:solidFill>
              </a:rPr>
              <a:t>mail</a:t>
            </a:r>
            <a:r>
              <a:rPr lang="ru-RU" sz="1000" dirty="0">
                <a:solidFill>
                  <a:schemeClr val="accent2">
                    <a:lumMod val="50000"/>
                  </a:schemeClr>
                </a:solidFill>
              </a:rPr>
              <a:t>: </a:t>
            </a:r>
            <a:r>
              <a:rPr lang="ru-RU" sz="1000" dirty="0" smtClean="0">
                <a:solidFill>
                  <a:schemeClr val="accent2">
                    <a:lumMod val="50000"/>
                  </a:schemeClr>
                </a:solidFill>
                <a:hlinkClick r:id="rId5"/>
              </a:rPr>
              <a:t>spb@thppl.ru</a:t>
            </a:r>
            <a:endParaRPr lang="ru-RU" sz="1000" dirty="0" smtClean="0">
              <a:solidFill>
                <a:schemeClr val="accent2">
                  <a:lumMod val="50000"/>
                </a:schemeClr>
              </a:solidFill>
            </a:endParaRPr>
          </a:p>
          <a:p>
            <a:endParaRPr lang="ru-RU" sz="1000" dirty="0" smtClean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ru-RU" sz="1000" b="1" dirty="0" smtClean="0">
                <a:solidFill>
                  <a:schemeClr val="accent2">
                    <a:lumMod val="50000"/>
                  </a:schemeClr>
                </a:solidFill>
              </a:rPr>
              <a:t>Ростов-на-Дону, Волгоград, Краснодар:</a:t>
            </a:r>
            <a:endParaRPr lang="ru-RU" sz="1000" b="1" dirty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ru-RU" sz="1000" dirty="0">
                <a:solidFill>
                  <a:schemeClr val="accent2">
                    <a:lumMod val="50000"/>
                  </a:schemeClr>
                </a:solidFill>
              </a:rPr>
              <a:t>344064, г. Ростов-на-Дону, ул. Вавилова 62В, офис </a:t>
            </a:r>
            <a:r>
              <a:rPr lang="ru-RU" sz="1000" dirty="0" smtClean="0">
                <a:solidFill>
                  <a:schemeClr val="accent2">
                    <a:lumMod val="50000"/>
                  </a:schemeClr>
                </a:solidFill>
              </a:rPr>
              <a:t>514</a:t>
            </a:r>
            <a:endParaRPr lang="ru-RU" sz="1000" dirty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ru-RU" sz="1000" dirty="0">
                <a:solidFill>
                  <a:schemeClr val="accent2">
                    <a:lumMod val="50000"/>
                  </a:schemeClr>
                </a:solidFill>
              </a:rPr>
              <a:t>Телефон: +7 (863) 201-77-81, +7 (863) </a:t>
            </a:r>
            <a:r>
              <a:rPr lang="ru-RU" sz="1000" dirty="0" smtClean="0">
                <a:solidFill>
                  <a:schemeClr val="accent2">
                    <a:lumMod val="50000"/>
                  </a:schemeClr>
                </a:solidFill>
              </a:rPr>
              <a:t>201-80-33</a:t>
            </a:r>
            <a:endParaRPr lang="ru-RU" sz="1000" dirty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ru-RU" sz="1000" dirty="0">
                <a:solidFill>
                  <a:schemeClr val="accent2">
                    <a:lumMod val="50000"/>
                  </a:schemeClr>
                </a:solidFill>
              </a:rPr>
              <a:t>E-</a:t>
            </a:r>
            <a:r>
              <a:rPr lang="ru-RU" sz="1000" dirty="0" err="1">
                <a:solidFill>
                  <a:schemeClr val="accent2">
                    <a:lumMod val="50000"/>
                  </a:schemeClr>
                </a:solidFill>
              </a:rPr>
              <a:t>mail</a:t>
            </a:r>
            <a:r>
              <a:rPr lang="ru-RU" sz="1000" dirty="0">
                <a:solidFill>
                  <a:schemeClr val="accent2">
                    <a:lumMod val="50000"/>
                  </a:schemeClr>
                </a:solidFill>
              </a:rPr>
              <a:t>: </a:t>
            </a:r>
            <a:r>
              <a:rPr lang="ru-RU" sz="1000" dirty="0" smtClean="0">
                <a:solidFill>
                  <a:schemeClr val="accent2">
                    <a:lumMod val="50000"/>
                  </a:schemeClr>
                </a:solidFill>
                <a:hlinkClick r:id="rId6"/>
              </a:rPr>
              <a:t>rnd@thppl.ru</a:t>
            </a:r>
            <a:r>
              <a:rPr lang="ru-RU" sz="10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endParaRPr lang="en-US" sz="1000" dirty="0">
              <a:solidFill>
                <a:schemeClr val="accent2">
                  <a:lumMod val="50000"/>
                </a:schemeClr>
              </a:solidFill>
            </a:endParaRPr>
          </a:p>
          <a:p>
            <a:endParaRPr lang="ru-RU" sz="1000" dirty="0" smtClean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ru-RU" sz="1000" b="1" dirty="0" smtClean="0">
                <a:solidFill>
                  <a:schemeClr val="accent2">
                    <a:lumMod val="50000"/>
                  </a:schemeClr>
                </a:solidFill>
              </a:rPr>
              <a:t>Казань, Самара, Ижевск:</a:t>
            </a:r>
            <a:endParaRPr lang="en-US" sz="1000" b="1" dirty="0" smtClean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ru-RU" sz="1000" dirty="0">
                <a:solidFill>
                  <a:schemeClr val="accent2">
                    <a:lumMod val="50000"/>
                  </a:schemeClr>
                </a:solidFill>
              </a:rPr>
              <a:t>420066, г. Казань, проспект Ибрагимова д.58, Бизнес центр "На Ибрагимова", офис 417</a:t>
            </a:r>
          </a:p>
          <a:p>
            <a:r>
              <a:rPr lang="ru-RU" sz="1000" dirty="0">
                <a:solidFill>
                  <a:schemeClr val="accent2">
                    <a:lumMod val="50000"/>
                  </a:schemeClr>
                </a:solidFill>
              </a:rPr>
              <a:t>Телефон/Факс: +7 (843) 2-000-564</a:t>
            </a:r>
          </a:p>
          <a:p>
            <a:r>
              <a:rPr lang="ru-RU" sz="1000" dirty="0">
                <a:solidFill>
                  <a:schemeClr val="accent2">
                    <a:lumMod val="50000"/>
                  </a:schemeClr>
                </a:solidFill>
              </a:rPr>
              <a:t>E-</a:t>
            </a:r>
            <a:r>
              <a:rPr lang="ru-RU" sz="1000" dirty="0" err="1">
                <a:solidFill>
                  <a:schemeClr val="accent2">
                    <a:lumMod val="50000"/>
                  </a:schemeClr>
                </a:solidFill>
              </a:rPr>
              <a:t>mail</a:t>
            </a:r>
            <a:r>
              <a:rPr lang="ru-RU" sz="1000" dirty="0">
                <a:solidFill>
                  <a:schemeClr val="accent2">
                    <a:lumMod val="50000"/>
                  </a:schemeClr>
                </a:solidFill>
              </a:rPr>
              <a:t>: </a:t>
            </a:r>
            <a:r>
              <a:rPr lang="ru-RU" sz="1000" dirty="0" smtClean="0">
                <a:solidFill>
                  <a:schemeClr val="accent2">
                    <a:lumMod val="50000"/>
                  </a:schemeClr>
                </a:solidFill>
                <a:hlinkClick r:id="rId7"/>
              </a:rPr>
              <a:t>kzn@thppl.ru</a:t>
            </a:r>
            <a:endParaRPr lang="ru-RU" sz="1000" dirty="0" smtClean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121378" y="767736"/>
            <a:ext cx="189711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н</a:t>
            </a:r>
            <a:r>
              <a:rPr lang="ru-RU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адёжность - приоритет</a:t>
            </a:r>
          </a:p>
        </p:txBody>
      </p:sp>
      <p:pic>
        <p:nvPicPr>
          <p:cNvPr id="26" name="Picture 11" descr="C:\Users\Belorukov\Desktop\ЛОГО реальное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244" y="202812"/>
            <a:ext cx="2365406" cy="571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Прямоугольник 21"/>
          <p:cNvSpPr/>
          <p:nvPr/>
        </p:nvSpPr>
        <p:spPr>
          <a:xfrm>
            <a:off x="6124332" y="1999056"/>
            <a:ext cx="4201321" cy="298932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000" b="1" dirty="0">
                <a:solidFill>
                  <a:schemeClr val="accent2">
                    <a:lumMod val="50000"/>
                  </a:schemeClr>
                </a:solidFill>
              </a:rPr>
              <a:t>Екатеринбург, Челябинск:</a:t>
            </a:r>
          </a:p>
          <a:p>
            <a:r>
              <a:rPr lang="ru-RU" sz="1000" dirty="0">
                <a:solidFill>
                  <a:schemeClr val="accent2">
                    <a:lumMod val="50000"/>
                  </a:schemeClr>
                </a:solidFill>
              </a:rPr>
              <a:t>620050, г. Екатеринбург, ул. Монтажников, д.4, спорткомплекс, 4 этаж</a:t>
            </a:r>
          </a:p>
          <a:p>
            <a:r>
              <a:rPr lang="ru-RU" sz="1000" dirty="0">
                <a:solidFill>
                  <a:schemeClr val="accent2">
                    <a:lumMod val="50000"/>
                  </a:schemeClr>
                </a:solidFill>
              </a:rPr>
              <a:t>Телефон/Факс: +7 (343) 373-48-26, +7 (343) 321-20-73, +7 (343) 213-77-17</a:t>
            </a:r>
          </a:p>
          <a:p>
            <a:r>
              <a:rPr lang="ru-RU" sz="1000" dirty="0">
                <a:solidFill>
                  <a:schemeClr val="accent2">
                    <a:lumMod val="50000"/>
                  </a:schemeClr>
                </a:solidFill>
              </a:rPr>
              <a:t>E-</a:t>
            </a:r>
            <a:r>
              <a:rPr lang="ru-RU" sz="1000" dirty="0" err="1">
                <a:solidFill>
                  <a:schemeClr val="accent2">
                    <a:lumMod val="50000"/>
                  </a:schemeClr>
                </a:solidFill>
              </a:rPr>
              <a:t>mail</a:t>
            </a:r>
            <a:r>
              <a:rPr lang="ru-RU" sz="1000" dirty="0">
                <a:solidFill>
                  <a:schemeClr val="accent2">
                    <a:lumMod val="50000"/>
                  </a:schemeClr>
                </a:solidFill>
              </a:rPr>
              <a:t>: </a:t>
            </a:r>
            <a:r>
              <a:rPr lang="ru-RU" sz="1000" dirty="0">
                <a:solidFill>
                  <a:schemeClr val="accent2">
                    <a:lumMod val="50000"/>
                  </a:schemeClr>
                </a:solidFill>
                <a:hlinkClick r:id="rId9"/>
              </a:rPr>
              <a:t>ekb@thppl.ru</a:t>
            </a:r>
            <a:endParaRPr lang="ru-RU" sz="1000" dirty="0">
              <a:solidFill>
                <a:schemeClr val="accent2">
                  <a:lumMod val="50000"/>
                </a:schemeClr>
              </a:solidFill>
            </a:endParaRPr>
          </a:p>
          <a:p>
            <a:endParaRPr lang="ru-RU" sz="1000" dirty="0" smtClean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ru-RU" sz="1000" b="1" dirty="0" smtClean="0">
                <a:solidFill>
                  <a:schemeClr val="accent2">
                    <a:lumMod val="50000"/>
                  </a:schemeClr>
                </a:solidFill>
              </a:rPr>
              <a:t>Новосибирск, Красноярск, Иркутск</a:t>
            </a:r>
          </a:p>
          <a:p>
            <a:r>
              <a:rPr lang="ru-RU" sz="1000" dirty="0" smtClean="0">
                <a:solidFill>
                  <a:schemeClr val="accent2">
                    <a:lumMod val="50000"/>
                  </a:schemeClr>
                </a:solidFill>
              </a:rPr>
              <a:t>630108</a:t>
            </a:r>
            <a:r>
              <a:rPr lang="ru-RU" sz="1000" dirty="0">
                <a:solidFill>
                  <a:schemeClr val="accent2">
                    <a:lumMod val="50000"/>
                  </a:schemeClr>
                </a:solidFill>
              </a:rPr>
              <a:t>, г. Новосибирск, ул. Станиславского 2/3, 4ый этаж, офис 406</a:t>
            </a:r>
            <a:r>
              <a:rPr lang="ru-RU" sz="1000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  <a:endParaRPr lang="ru-RU" sz="1000" dirty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ru-RU" sz="1000" dirty="0">
                <a:solidFill>
                  <a:schemeClr val="accent2">
                    <a:lumMod val="50000"/>
                  </a:schemeClr>
                </a:solidFill>
              </a:rPr>
              <a:t>Телефон: +7 (383) </a:t>
            </a:r>
            <a:r>
              <a:rPr lang="ru-RU" sz="1000" dirty="0" smtClean="0">
                <a:solidFill>
                  <a:schemeClr val="accent2">
                    <a:lumMod val="50000"/>
                  </a:schemeClr>
                </a:solidFill>
              </a:rPr>
              <a:t>200-34-95</a:t>
            </a:r>
            <a:endParaRPr lang="ru-RU" sz="1000" dirty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ru-RU" sz="1000" dirty="0">
                <a:solidFill>
                  <a:schemeClr val="accent2">
                    <a:lumMod val="50000"/>
                  </a:schemeClr>
                </a:solidFill>
              </a:rPr>
              <a:t>E-</a:t>
            </a:r>
            <a:r>
              <a:rPr lang="ru-RU" sz="1000" dirty="0" err="1">
                <a:solidFill>
                  <a:schemeClr val="accent2">
                    <a:lumMod val="50000"/>
                  </a:schemeClr>
                </a:solidFill>
              </a:rPr>
              <a:t>mail</a:t>
            </a:r>
            <a:r>
              <a:rPr lang="ru-RU" sz="1000" dirty="0">
                <a:solidFill>
                  <a:schemeClr val="accent2">
                    <a:lumMod val="50000"/>
                  </a:schemeClr>
                </a:solidFill>
              </a:rPr>
              <a:t>: </a:t>
            </a:r>
            <a:r>
              <a:rPr lang="ru-RU" sz="1000" dirty="0" smtClean="0">
                <a:solidFill>
                  <a:schemeClr val="accent2">
                    <a:lumMod val="50000"/>
                  </a:schemeClr>
                </a:solidFill>
                <a:hlinkClick r:id="rId10"/>
              </a:rPr>
              <a:t>nsk@thppl.ru</a:t>
            </a:r>
            <a:endParaRPr lang="ru-RU" sz="1000" dirty="0" smtClean="0">
              <a:solidFill>
                <a:schemeClr val="accent2">
                  <a:lumMod val="50000"/>
                </a:schemeClr>
              </a:solidFill>
            </a:endParaRPr>
          </a:p>
          <a:p>
            <a:endParaRPr lang="ru-RU" sz="1000" dirty="0" smtClean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ru-RU" sz="1000" b="1" dirty="0" smtClean="0">
                <a:solidFill>
                  <a:schemeClr val="accent2">
                    <a:lumMod val="50000"/>
                  </a:schemeClr>
                </a:solidFill>
              </a:rPr>
              <a:t>Беларусь</a:t>
            </a:r>
            <a:endParaRPr lang="ru-RU" sz="1000" b="1" dirty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ru-RU" sz="1000" dirty="0">
                <a:solidFill>
                  <a:schemeClr val="accent2">
                    <a:lumMod val="50000"/>
                  </a:schemeClr>
                </a:solidFill>
              </a:rPr>
              <a:t>220035, Республика Беларусь, город Минск, , улица Тимирязева, д. 46 в, кабинет 10</a:t>
            </a:r>
            <a:r>
              <a:rPr lang="ru-RU" sz="1000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  <a:endParaRPr lang="ru-RU" sz="1000" dirty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ru-RU" sz="1000" dirty="0">
                <a:solidFill>
                  <a:schemeClr val="accent2">
                    <a:lumMod val="50000"/>
                  </a:schemeClr>
                </a:solidFill>
              </a:rPr>
              <a:t>Телефон: +</a:t>
            </a:r>
            <a:r>
              <a:rPr lang="ru-RU" sz="1000" dirty="0" smtClean="0">
                <a:solidFill>
                  <a:schemeClr val="accent2">
                    <a:lumMod val="50000"/>
                  </a:schemeClr>
                </a:solidFill>
              </a:rPr>
              <a:t>375(17)362-58-31</a:t>
            </a:r>
            <a:endParaRPr lang="ru-RU" sz="1000" dirty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ru-RU" sz="1000" dirty="0">
                <a:solidFill>
                  <a:schemeClr val="accent2">
                    <a:lumMod val="50000"/>
                  </a:schemeClr>
                </a:solidFill>
              </a:rPr>
              <a:t>Факс: +</a:t>
            </a:r>
            <a:r>
              <a:rPr lang="ru-RU" sz="1000" dirty="0" smtClean="0">
                <a:solidFill>
                  <a:schemeClr val="accent2">
                    <a:lumMod val="50000"/>
                  </a:schemeClr>
                </a:solidFill>
              </a:rPr>
              <a:t>375(17)362-58-31</a:t>
            </a:r>
            <a:endParaRPr lang="ru-RU" sz="1000" dirty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ru-RU" sz="1000" dirty="0">
                <a:solidFill>
                  <a:schemeClr val="accent2">
                    <a:lumMod val="50000"/>
                  </a:schemeClr>
                </a:solidFill>
              </a:rPr>
              <a:t>E-</a:t>
            </a:r>
            <a:r>
              <a:rPr lang="ru-RU" sz="1000" dirty="0" err="1">
                <a:solidFill>
                  <a:schemeClr val="accent2">
                    <a:lumMod val="50000"/>
                  </a:schemeClr>
                </a:solidFill>
              </a:rPr>
              <a:t>mail</a:t>
            </a:r>
            <a:r>
              <a:rPr lang="ru-RU" sz="1000" dirty="0">
                <a:solidFill>
                  <a:schemeClr val="accent2">
                    <a:lumMod val="50000"/>
                  </a:schemeClr>
                </a:solidFill>
              </a:rPr>
              <a:t>: </a:t>
            </a:r>
            <a:r>
              <a:rPr lang="ru-RU" sz="1000" dirty="0" smtClean="0">
                <a:solidFill>
                  <a:schemeClr val="accent2">
                    <a:lumMod val="50000"/>
                  </a:schemeClr>
                </a:solidFill>
                <a:hlinkClick r:id="rId11"/>
              </a:rPr>
              <a:t>mnk@papillons.by</a:t>
            </a:r>
            <a:r>
              <a:rPr lang="ru-RU" sz="10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</a:p>
        </p:txBody>
      </p:sp>
      <p:pic>
        <p:nvPicPr>
          <p:cNvPr id="10244" name="Picture 4" descr="http://www.skoropuskovskiy.ru/www/2016/05/_318-33166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934" y="1749365"/>
            <a:ext cx="499382" cy="499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3426734"/>
      </p:ext>
    </p:extLst>
  </p:cSld>
  <p:clrMapOvr>
    <a:masterClrMapping/>
  </p:clrMapOvr>
  <p:transition spd="slow">
    <p:fade/>
    <p:sndAc>
      <p:stSnd>
        <p:snd r:embed="rId2" name="drumroll.wav"/>
      </p:stSnd>
    </p:sndAc>
  </p:transition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828</TotalTime>
  <Words>1228</Words>
  <Application>Microsoft Office PowerPoint</Application>
  <PresentationFormat>Произвольный</PresentationFormat>
  <Paragraphs>188</Paragraphs>
  <Slides>11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9" baseType="lpstr">
      <vt:lpstr>Arial</vt:lpstr>
      <vt:lpstr>Gabriola</vt:lpstr>
      <vt:lpstr>Calibri Light</vt:lpstr>
      <vt:lpstr>Bell MT</vt:lpstr>
      <vt:lpstr>Calibri</vt:lpstr>
      <vt:lpstr>Courier New</vt:lpstr>
      <vt:lpstr>Office</vt:lpstr>
      <vt:lpstr>CorelDRAW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WITPAC GmbH</dc:creator>
  <cp:lastModifiedBy>Белоруков Дмитрий</cp:lastModifiedBy>
  <cp:revision>150</cp:revision>
  <cp:lastPrinted>2016-05-19T12:31:48Z</cp:lastPrinted>
  <dcterms:created xsi:type="dcterms:W3CDTF">2016-02-25T14:33:37Z</dcterms:created>
  <dcterms:modified xsi:type="dcterms:W3CDTF">2019-06-27T15:14:37Z</dcterms:modified>
</cp:coreProperties>
</file>